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handoutMasterIdLst>
    <p:handoutMasterId r:id="rId29"/>
  </p:handoutMasterIdLst>
  <p:sldIdLst>
    <p:sldId id="256" r:id="rId3"/>
    <p:sldId id="262" r:id="rId4"/>
    <p:sldId id="263" r:id="rId5"/>
    <p:sldId id="277" r:id="rId6"/>
    <p:sldId id="279" r:id="rId7"/>
    <p:sldId id="257" r:id="rId8"/>
    <p:sldId id="258" r:id="rId9"/>
    <p:sldId id="264" r:id="rId10"/>
    <p:sldId id="298" r:id="rId11"/>
    <p:sldId id="299" r:id="rId12"/>
    <p:sldId id="300" r:id="rId13"/>
    <p:sldId id="294" r:id="rId14"/>
    <p:sldId id="301" r:id="rId15"/>
    <p:sldId id="303" r:id="rId16"/>
    <p:sldId id="304" r:id="rId17"/>
    <p:sldId id="305" r:id="rId18"/>
    <p:sldId id="306" r:id="rId19"/>
    <p:sldId id="307" r:id="rId20"/>
    <p:sldId id="308" r:id="rId21"/>
    <p:sldId id="302" r:id="rId22"/>
    <p:sldId id="310" r:id="rId23"/>
    <p:sldId id="311" r:id="rId24"/>
    <p:sldId id="312" r:id="rId25"/>
    <p:sldId id="292" r:id="rId26"/>
    <p:sldId id="273" r:id="rId27"/>
  </p:sldIdLst>
  <p:sldSz cx="12192000" cy="6858000"/>
  <p:notesSz cx="6858000" cy="9144000"/>
  <p:embeddedFontLst>
    <p:embeddedFont>
      <p:font typeface="汉仪雅酷黑 45W" panose="020B0404020202020204" pitchFamily="34" charset="-122"/>
      <p:regular r:id="rId33"/>
    </p:embeddedFont>
    <p:embeddedFont>
      <p:font typeface="思源黑体 CN Medium" panose="020B0600000000000000" charset="-122"/>
      <p:regular r:id="rId34"/>
    </p:embeddedFont>
    <p:embeddedFont>
      <p:font typeface="思源黑体 CN Bold" panose="020B0800000000000000" charset="-122"/>
      <p:bold r:id="rId35"/>
    </p:embeddedFont>
    <p:embeddedFont>
      <p:font typeface="思源黑体 CN Regular" panose="020B0500000000000000" charset="-122"/>
      <p:regular r:id="rId36"/>
    </p:embeddedFont>
    <p:embeddedFont>
      <p:font typeface="思源黑体 CN Normal" panose="020B0400000000000000" charset="-122"/>
      <p:regular r:id="rId37"/>
    </p:embeddedFont>
    <p:embeddedFont>
      <p:font typeface="思源宋体 CN Heavy" panose="02020900000000000000" charset="-122"/>
      <p:bold r:id="rId38"/>
    </p:embeddedFont>
    <p:embeddedFont>
      <p:font typeface="Calibri" panose="020F0502020204030204" charset="0"/>
      <p:regular r:id="rId39"/>
      <p:bold r:id="rId40"/>
      <p:italic r:id="rId41"/>
      <p:boldItalic r:id="rId42"/>
    </p:embeddedFont>
    <p:embeddedFont>
      <p:font typeface="等线" panose="02010600030101010101" charset="-122"/>
      <p:regular r:id="rId43"/>
    </p:embeddedFont>
    <p:embeddedFont>
      <p:font typeface="思源宋体 CN ExtraLight" panose="02020200000000000000" charset="-122"/>
      <p:regular r:id="rId44"/>
    </p:embeddedFont>
  </p:embeddedFontLst>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8C08"/>
    <a:srgbClr val="ED7D31"/>
    <a:srgbClr val="FEBB5A"/>
    <a:srgbClr val="FFD4A0"/>
    <a:srgbClr val="EFC687"/>
    <a:srgbClr val="BC4DA6"/>
    <a:srgbClr val="5C50D6"/>
    <a:srgbClr val="3D50D9"/>
    <a:srgbClr val="2050DC"/>
    <a:srgbClr val="D674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p:scale>
          <a:sx n="100" d="100"/>
          <a:sy n="100" d="100"/>
        </p:scale>
        <p:origin x="258"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5" Type="http://schemas.openxmlformats.org/officeDocument/2006/relationships/tags" Target="tags/tag209.xml"/><Relationship Id="rId44" Type="http://schemas.openxmlformats.org/officeDocument/2006/relationships/font" Target="fonts/font12.fntdata"/><Relationship Id="rId43" Type="http://schemas.openxmlformats.org/officeDocument/2006/relationships/font" Target="fonts/font11.fntdata"/><Relationship Id="rId42" Type="http://schemas.openxmlformats.org/officeDocument/2006/relationships/font" Target="fonts/font10.fntdata"/><Relationship Id="rId41" Type="http://schemas.openxmlformats.org/officeDocument/2006/relationships/font" Target="fonts/font9.fntdata"/><Relationship Id="rId40" Type="http://schemas.openxmlformats.org/officeDocument/2006/relationships/font" Target="fonts/font8.fntdata"/><Relationship Id="rId4" Type="http://schemas.openxmlformats.org/officeDocument/2006/relationships/slide" Target="slides/slide2.xml"/><Relationship Id="rId39" Type="http://schemas.openxmlformats.org/officeDocument/2006/relationships/font" Target="fonts/font7.fntdata"/><Relationship Id="rId38" Type="http://schemas.openxmlformats.org/officeDocument/2006/relationships/font" Target="fonts/font6.fntdata"/><Relationship Id="rId37" Type="http://schemas.openxmlformats.org/officeDocument/2006/relationships/font" Target="fonts/font5.fntdata"/><Relationship Id="rId36" Type="http://schemas.openxmlformats.org/officeDocument/2006/relationships/font" Target="fonts/font4.fntdata"/><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0ADBE-A79B-4B4C-A5DA-95495B11057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E06902-474D-4C6D-9A3C-9568079FC1B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任意多边形: 形状 7"/>
          <p:cNvSpPr/>
          <p:nvPr userDrawn="1"/>
        </p:nvSpPr>
        <p:spPr>
          <a:xfrm flipH="1">
            <a:off x="6225166" y="-15874"/>
            <a:ext cx="5966834" cy="1788603"/>
          </a:xfrm>
          <a:custGeom>
            <a:avLst/>
            <a:gdLst>
              <a:gd name="connsiteX0" fmla="*/ 5966834 w 5966834"/>
              <a:gd name="connsiteY0" fmla="*/ 0 h 1788603"/>
              <a:gd name="connsiteX1" fmla="*/ 0 w 5966834"/>
              <a:gd name="connsiteY1" fmla="*/ 0 h 1788603"/>
              <a:gd name="connsiteX2" fmla="*/ 0 w 5966834"/>
              <a:gd name="connsiteY2" fmla="*/ 1598512 h 1788603"/>
              <a:gd name="connsiteX3" fmla="*/ 64399 w 5966834"/>
              <a:gd name="connsiteY3" fmla="*/ 1575097 h 1788603"/>
              <a:gd name="connsiteX4" fmla="*/ 812800 w 5966834"/>
              <a:gd name="connsiteY4" fmla="*/ 1390650 h 1788603"/>
              <a:gd name="connsiteX5" fmla="*/ 4533900 w 5966834"/>
              <a:gd name="connsiteY5" fmla="*/ 1733550 h 1788603"/>
              <a:gd name="connsiteX6" fmla="*/ 5936159 w 5966834"/>
              <a:gd name="connsiteY6" fmla="*/ 47708 h 1788603"/>
              <a:gd name="connsiteX7" fmla="*/ 5966834 w 5966834"/>
              <a:gd name="connsiteY7" fmla="*/ 0 h 178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6834" h="1788603">
                <a:moveTo>
                  <a:pt x="5966834" y="0"/>
                </a:moveTo>
                <a:lnTo>
                  <a:pt x="0" y="0"/>
                </a:lnTo>
                <a:lnTo>
                  <a:pt x="0" y="1598512"/>
                </a:lnTo>
                <a:lnTo>
                  <a:pt x="64399" y="1575097"/>
                </a:lnTo>
                <a:cubicBezTo>
                  <a:pt x="320526" y="1487866"/>
                  <a:pt x="571500" y="1421606"/>
                  <a:pt x="812800" y="1390650"/>
                </a:cubicBezTo>
                <a:cubicBezTo>
                  <a:pt x="2099733" y="1225550"/>
                  <a:pt x="3653367" y="1996058"/>
                  <a:pt x="4533900" y="1733550"/>
                </a:cubicBezTo>
                <a:cubicBezTo>
                  <a:pt x="5304367" y="1503856"/>
                  <a:pt x="5578938" y="635592"/>
                  <a:pt x="5936159" y="47708"/>
                </a:cubicBezTo>
                <a:lnTo>
                  <a:pt x="5966834" y="0"/>
                </a:lnTo>
                <a:close/>
              </a:path>
            </a:pathLst>
          </a:custGeom>
          <a:gradFill flip="none" rotWithShape="1">
            <a:gsLst>
              <a:gs pos="0">
                <a:schemeClr val="bg1">
                  <a:lumMod val="95000"/>
                  <a:alpha val="23000"/>
                </a:schemeClr>
              </a:gs>
              <a:gs pos="100000">
                <a:schemeClr val="bg1">
                  <a:lumMod val="85000"/>
                  <a:alpha val="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3" name="文本占位符 2"/>
          <p:cNvSpPr>
            <a:spLocks noGrp="1"/>
          </p:cNvSpPr>
          <p:nvPr>
            <p:ph type="body" idx="1"/>
          </p:nvPr>
        </p:nvSpPr>
        <p:spPr>
          <a:xfrm>
            <a:off x="838200" y="1825625"/>
            <a:ext cx="10515600" cy="4351338"/>
          </a:xfrm>
          <a:prstGeom prst="rect">
            <a:avLst/>
          </a:prstGeom>
          <a:ln>
            <a:noFill/>
          </a:ln>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a:ln>
            <a:noFill/>
          </a:ln>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a:ln>
            <a:noFill/>
          </a:ln>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a:ln>
            <a:noFill/>
          </a:ln>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
        <p:nvSpPr>
          <p:cNvPr id="7" name="任意多边形: 形状 6"/>
          <p:cNvSpPr/>
          <p:nvPr userDrawn="1"/>
        </p:nvSpPr>
        <p:spPr>
          <a:xfrm flipH="1">
            <a:off x="1" y="0"/>
            <a:ext cx="1162051" cy="5986843"/>
          </a:xfrm>
          <a:custGeom>
            <a:avLst/>
            <a:gdLst>
              <a:gd name="connsiteX0" fmla="*/ 1162051 w 1162051"/>
              <a:gd name="connsiteY0" fmla="*/ 0 h 5986843"/>
              <a:gd name="connsiteX1" fmla="*/ 1125639 w 1162051"/>
              <a:gd name="connsiteY1" fmla="*/ 0 h 5986843"/>
              <a:gd name="connsiteX2" fmla="*/ 1055364 w 1162051"/>
              <a:gd name="connsiteY2" fmla="*/ 193278 h 5986843"/>
              <a:gd name="connsiteX3" fmla="*/ 1 w 1162051"/>
              <a:gd name="connsiteY3" fmla="*/ 3187700 h 5986843"/>
              <a:gd name="connsiteX4" fmla="*/ 1020675 w 1162051"/>
              <a:gd name="connsiteY4" fmla="*/ 5879095 h 5986843"/>
              <a:gd name="connsiteX5" fmla="*/ 1162051 w 1162051"/>
              <a:gd name="connsiteY5" fmla="*/ 5986843 h 5986843"/>
              <a:gd name="connsiteX6" fmla="*/ 1162051 w 1162051"/>
              <a:gd name="connsiteY6" fmla="*/ 0 h 59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051" h="5986843">
                <a:moveTo>
                  <a:pt x="1162051" y="0"/>
                </a:moveTo>
                <a:lnTo>
                  <a:pt x="1125639" y="0"/>
                </a:lnTo>
                <a:lnTo>
                  <a:pt x="1055364" y="193278"/>
                </a:lnTo>
                <a:cubicBezTo>
                  <a:pt x="656890" y="1229519"/>
                  <a:pt x="-671" y="2324100"/>
                  <a:pt x="1" y="3187700"/>
                </a:cubicBezTo>
                <a:cubicBezTo>
                  <a:pt x="785" y="4195234"/>
                  <a:pt x="330049" y="5295139"/>
                  <a:pt x="1020675" y="5879095"/>
                </a:cubicBezTo>
                <a:lnTo>
                  <a:pt x="1162051" y="5986843"/>
                </a:lnTo>
                <a:lnTo>
                  <a:pt x="1162051" y="0"/>
                </a:lnTo>
                <a:close/>
              </a:path>
            </a:pathLst>
          </a:custGeom>
          <a:gradFill flip="none" rotWithShape="1">
            <a:gsLst>
              <a:gs pos="0">
                <a:schemeClr val="bg1">
                  <a:lumMod val="95000"/>
                  <a:alpha val="53000"/>
                </a:schemeClr>
              </a:gs>
              <a:gs pos="100000">
                <a:schemeClr val="bg2">
                  <a:alpha val="38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9" name="任意多边形: 形状 8"/>
          <p:cNvSpPr/>
          <p:nvPr userDrawn="1"/>
        </p:nvSpPr>
        <p:spPr>
          <a:xfrm flipH="1">
            <a:off x="2515714" y="4610100"/>
            <a:ext cx="9676287" cy="2247901"/>
          </a:xfrm>
          <a:custGeom>
            <a:avLst/>
            <a:gdLst>
              <a:gd name="connsiteX0" fmla="*/ 787400 w 9676287"/>
              <a:gd name="connsiteY0" fmla="*/ 1 h 2247901"/>
              <a:gd name="connsiteX1" fmla="*/ 132961 w 9676287"/>
              <a:gd name="connsiteY1" fmla="*/ 46078 h 2247901"/>
              <a:gd name="connsiteX2" fmla="*/ 0 w 9676287"/>
              <a:gd name="connsiteY2" fmla="*/ 67957 h 2247901"/>
              <a:gd name="connsiteX3" fmla="*/ 0 w 9676287"/>
              <a:gd name="connsiteY3" fmla="*/ 2247901 h 2247901"/>
              <a:gd name="connsiteX4" fmla="*/ 9676287 w 9676287"/>
              <a:gd name="connsiteY4" fmla="*/ 2247901 h 2247901"/>
              <a:gd name="connsiteX5" fmla="*/ 9611816 w 9676287"/>
              <a:gd name="connsiteY5" fmla="*/ 2125311 h 2247901"/>
              <a:gd name="connsiteX6" fmla="*/ 8509000 w 9676287"/>
              <a:gd name="connsiteY6" fmla="*/ 990601 h 2247901"/>
              <a:gd name="connsiteX7" fmla="*/ 4787900 w 9676287"/>
              <a:gd name="connsiteY7" fmla="*/ 1333501 h 2247901"/>
              <a:gd name="connsiteX8" fmla="*/ 787400 w 9676287"/>
              <a:gd name="connsiteY8" fmla="*/ 1 h 224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6287" h="2247901">
                <a:moveTo>
                  <a:pt x="787400" y="1"/>
                </a:moveTo>
                <a:cubicBezTo>
                  <a:pt x="571500" y="169"/>
                  <a:pt x="351358" y="15421"/>
                  <a:pt x="132961" y="46078"/>
                </a:cubicBezTo>
                <a:lnTo>
                  <a:pt x="0" y="67957"/>
                </a:lnTo>
                <a:lnTo>
                  <a:pt x="0" y="2247901"/>
                </a:lnTo>
                <a:lnTo>
                  <a:pt x="9676287" y="2247901"/>
                </a:lnTo>
                <a:lnTo>
                  <a:pt x="9611816" y="2125311"/>
                </a:lnTo>
                <a:cubicBezTo>
                  <a:pt x="9356659" y="1644537"/>
                  <a:pt x="9059333" y="1154669"/>
                  <a:pt x="8509000" y="990601"/>
                </a:cubicBezTo>
                <a:cubicBezTo>
                  <a:pt x="7628467" y="728093"/>
                  <a:pt x="6074833" y="1498601"/>
                  <a:pt x="4787900" y="1333501"/>
                </a:cubicBezTo>
                <a:cubicBezTo>
                  <a:pt x="3500967" y="1168401"/>
                  <a:pt x="1938867" y="-895"/>
                  <a:pt x="787400" y="1"/>
                </a:cubicBezTo>
                <a:close/>
              </a:path>
            </a:pathLst>
          </a:custGeom>
          <a:gradFill flip="none" rotWithShape="1">
            <a:gsLst>
              <a:gs pos="0">
                <a:schemeClr val="bg1"/>
              </a:gs>
              <a:gs pos="100000">
                <a:schemeClr val="bg1">
                  <a:lumMod val="85000"/>
                  <a:alpha val="9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10" name="任意多边形: 形状 9"/>
          <p:cNvSpPr/>
          <p:nvPr userDrawn="1"/>
        </p:nvSpPr>
        <p:spPr>
          <a:xfrm flipH="1">
            <a:off x="0" y="7650"/>
            <a:ext cx="12192000" cy="6858000"/>
          </a:xfrm>
          <a:custGeom>
            <a:avLst/>
            <a:gdLst>
              <a:gd name="connsiteX0" fmla="*/ 12155588 w 12192000"/>
              <a:gd name="connsiteY0" fmla="*/ 0 h 6858000"/>
              <a:gd name="connsiteX1" fmla="*/ 5966834 w 12192000"/>
              <a:gd name="connsiteY1" fmla="*/ 0 h 6858000"/>
              <a:gd name="connsiteX2" fmla="*/ 5936159 w 12192000"/>
              <a:gd name="connsiteY2" fmla="*/ 47708 h 6858000"/>
              <a:gd name="connsiteX3" fmla="*/ 4533900 w 12192000"/>
              <a:gd name="connsiteY3" fmla="*/ 1733550 h 6858000"/>
              <a:gd name="connsiteX4" fmla="*/ 812800 w 12192000"/>
              <a:gd name="connsiteY4" fmla="*/ 1390650 h 6858000"/>
              <a:gd name="connsiteX5" fmla="*/ 64399 w 12192000"/>
              <a:gd name="connsiteY5" fmla="*/ 1575097 h 6858000"/>
              <a:gd name="connsiteX6" fmla="*/ 0 w 12192000"/>
              <a:gd name="connsiteY6" fmla="*/ 1598512 h 6858000"/>
              <a:gd name="connsiteX7" fmla="*/ 0 w 12192000"/>
              <a:gd name="connsiteY7" fmla="*/ 4678056 h 6858000"/>
              <a:gd name="connsiteX8" fmla="*/ 132961 w 12192000"/>
              <a:gd name="connsiteY8" fmla="*/ 4656177 h 6858000"/>
              <a:gd name="connsiteX9" fmla="*/ 787400 w 12192000"/>
              <a:gd name="connsiteY9" fmla="*/ 4610100 h 6858000"/>
              <a:gd name="connsiteX10" fmla="*/ 4787900 w 12192000"/>
              <a:gd name="connsiteY10" fmla="*/ 5943600 h 6858000"/>
              <a:gd name="connsiteX11" fmla="*/ 8509000 w 12192000"/>
              <a:gd name="connsiteY11" fmla="*/ 5600700 h 6858000"/>
              <a:gd name="connsiteX12" fmla="*/ 9611816 w 12192000"/>
              <a:gd name="connsiteY12" fmla="*/ 6735410 h 6858000"/>
              <a:gd name="connsiteX13" fmla="*/ 9676287 w 12192000"/>
              <a:gd name="connsiteY13" fmla="*/ 6858000 h 6858000"/>
              <a:gd name="connsiteX14" fmla="*/ 12192000 w 12192000"/>
              <a:gd name="connsiteY14" fmla="*/ 6858000 h 6858000"/>
              <a:gd name="connsiteX15" fmla="*/ 12192000 w 12192000"/>
              <a:gd name="connsiteY15" fmla="*/ 5986843 h 6858000"/>
              <a:gd name="connsiteX16" fmla="*/ 12050624 w 12192000"/>
              <a:gd name="connsiteY16" fmla="*/ 5879095 h 6858000"/>
              <a:gd name="connsiteX17" fmla="*/ 11029950 w 12192000"/>
              <a:gd name="connsiteY17" fmla="*/ 3187700 h 6858000"/>
              <a:gd name="connsiteX18" fmla="*/ 12085313 w 12192000"/>
              <a:gd name="connsiteY18" fmla="*/ 193278 h 6858000"/>
              <a:gd name="connsiteX19" fmla="*/ 12155588 w 12192000"/>
              <a:gd name="connsiteY1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6858000">
                <a:moveTo>
                  <a:pt x="12155588" y="0"/>
                </a:moveTo>
                <a:lnTo>
                  <a:pt x="5966834" y="0"/>
                </a:lnTo>
                <a:lnTo>
                  <a:pt x="5936159" y="47708"/>
                </a:lnTo>
                <a:cubicBezTo>
                  <a:pt x="5578938" y="635592"/>
                  <a:pt x="5304367" y="1503856"/>
                  <a:pt x="4533900" y="1733550"/>
                </a:cubicBezTo>
                <a:cubicBezTo>
                  <a:pt x="3653367" y="1996058"/>
                  <a:pt x="2099733" y="1225550"/>
                  <a:pt x="812800" y="1390650"/>
                </a:cubicBezTo>
                <a:cubicBezTo>
                  <a:pt x="571500" y="1421606"/>
                  <a:pt x="320526" y="1487866"/>
                  <a:pt x="64399" y="1575097"/>
                </a:cubicBezTo>
                <a:lnTo>
                  <a:pt x="0" y="1598512"/>
                </a:lnTo>
                <a:lnTo>
                  <a:pt x="0" y="4678056"/>
                </a:lnTo>
                <a:lnTo>
                  <a:pt x="132961" y="4656177"/>
                </a:lnTo>
                <a:cubicBezTo>
                  <a:pt x="351358" y="4625520"/>
                  <a:pt x="571500" y="4610268"/>
                  <a:pt x="787400" y="4610100"/>
                </a:cubicBezTo>
                <a:cubicBezTo>
                  <a:pt x="1938867" y="4609204"/>
                  <a:pt x="3500967" y="5778500"/>
                  <a:pt x="4787900" y="5943600"/>
                </a:cubicBezTo>
                <a:cubicBezTo>
                  <a:pt x="6074833" y="6108700"/>
                  <a:pt x="7628467" y="5338192"/>
                  <a:pt x="8509000" y="5600700"/>
                </a:cubicBezTo>
                <a:cubicBezTo>
                  <a:pt x="9059333" y="5764768"/>
                  <a:pt x="9356659" y="6254636"/>
                  <a:pt x="9611816" y="6735410"/>
                </a:cubicBezTo>
                <a:lnTo>
                  <a:pt x="9676287" y="6858000"/>
                </a:lnTo>
                <a:lnTo>
                  <a:pt x="12192000" y="6858000"/>
                </a:lnTo>
                <a:lnTo>
                  <a:pt x="12192000" y="5986843"/>
                </a:lnTo>
                <a:lnTo>
                  <a:pt x="12050624" y="5879095"/>
                </a:lnTo>
                <a:cubicBezTo>
                  <a:pt x="11359998" y="5295139"/>
                  <a:pt x="11030734" y="4195234"/>
                  <a:pt x="11029950" y="3187700"/>
                </a:cubicBezTo>
                <a:cubicBezTo>
                  <a:pt x="11029278" y="2324100"/>
                  <a:pt x="11686839" y="1229519"/>
                  <a:pt x="12085313" y="193278"/>
                </a:cubicBezTo>
                <a:lnTo>
                  <a:pt x="12155588" y="0"/>
                </a:lnTo>
                <a:close/>
              </a:path>
            </a:pathLst>
          </a:custGeom>
          <a:gradFill flip="none" rotWithShape="1">
            <a:gsLst>
              <a:gs pos="0">
                <a:schemeClr val="bg1">
                  <a:lumMod val="95000"/>
                </a:schemeClr>
              </a:gs>
              <a:gs pos="100000">
                <a:schemeClr val="bg1"/>
              </a:gs>
            </a:gsLst>
            <a:path path="circle">
              <a:fillToRect l="100000" t="100000"/>
            </a:path>
            <a:tileRect r="-100000" b="-100000"/>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tags" Target="../tags/tag84.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s>
</file>

<file path=ppt/slides/_rels/slide12.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94.xml"/><Relationship Id="rId19" Type="http://schemas.openxmlformats.org/officeDocument/2006/relationships/tags" Target="../tags/tag110.xml"/><Relationship Id="rId18" Type="http://schemas.openxmlformats.org/officeDocument/2006/relationships/tags" Target="../tags/tag109.xml"/><Relationship Id="rId17" Type="http://schemas.openxmlformats.org/officeDocument/2006/relationships/tags" Target="../tags/tag108.xml"/><Relationship Id="rId16" Type="http://schemas.openxmlformats.org/officeDocument/2006/relationships/tags" Target="../tags/tag107.xml"/><Relationship Id="rId15" Type="http://schemas.openxmlformats.org/officeDocument/2006/relationships/tags" Target="../tags/tag106.xml"/><Relationship Id="rId14" Type="http://schemas.openxmlformats.org/officeDocument/2006/relationships/tags" Target="../tags/tag105.xml"/><Relationship Id="rId13" Type="http://schemas.openxmlformats.org/officeDocument/2006/relationships/tags" Target="../tags/tag104.xml"/><Relationship Id="rId12" Type="http://schemas.openxmlformats.org/officeDocument/2006/relationships/tags" Target="../tags/tag103.xml"/><Relationship Id="rId11" Type="http://schemas.openxmlformats.org/officeDocument/2006/relationships/tags" Target="../tags/tag102.xml"/><Relationship Id="rId10" Type="http://schemas.openxmlformats.org/officeDocument/2006/relationships/tags" Target="../tags/tag101.xml"/><Relationship Id="rId1" Type="http://schemas.openxmlformats.org/officeDocument/2006/relationships/tags" Target="../tags/tag93.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tags" Target="../tags/tag115.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 Type="http://schemas.openxmlformats.org/officeDocument/2006/relationships/tags" Target="../tags/tag116.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3.png"/><Relationship Id="rId7" Type="http://schemas.openxmlformats.org/officeDocument/2006/relationships/tags" Target="../tags/tag126.xml"/><Relationship Id="rId6" Type="http://schemas.openxmlformats.org/officeDocument/2006/relationships/image" Target="../media/image12.png"/><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tags" Target="../tags/tag121.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5.png"/><Relationship Id="rId7" Type="http://schemas.openxmlformats.org/officeDocument/2006/relationships/tags" Target="../tags/tag132.xml"/><Relationship Id="rId6" Type="http://schemas.openxmlformats.org/officeDocument/2006/relationships/image" Target="../media/image14.png"/><Relationship Id="rId5" Type="http://schemas.openxmlformats.org/officeDocument/2006/relationships/tags" Target="../tags/tag131.xml"/><Relationship Id="rId4" Type="http://schemas.openxmlformats.org/officeDocument/2006/relationships/tags" Target="../tags/tag130.xml"/><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tags" Target="../tags/tag127.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7.png"/><Relationship Id="rId7" Type="http://schemas.openxmlformats.org/officeDocument/2006/relationships/tags" Target="../tags/tag138.xml"/><Relationship Id="rId6" Type="http://schemas.openxmlformats.org/officeDocument/2006/relationships/image" Target="../media/image16.png"/><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9.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51.xml"/><Relationship Id="rId7" Type="http://schemas.openxmlformats.org/officeDocument/2006/relationships/tags" Target="../tags/tag150.xml"/><Relationship Id="rId6" Type="http://schemas.openxmlformats.org/officeDocument/2006/relationships/tags" Target="../tags/tag149.xml"/><Relationship Id="rId5" Type="http://schemas.openxmlformats.org/officeDocument/2006/relationships/tags" Target="../tags/tag148.xml"/><Relationship Id="rId4" Type="http://schemas.openxmlformats.org/officeDocument/2006/relationships/tags" Target="../tags/tag147.xml"/><Relationship Id="rId3" Type="http://schemas.openxmlformats.org/officeDocument/2006/relationships/tags" Target="../tags/tag146.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145.xml"/><Relationship Id="rId19" Type="http://schemas.openxmlformats.org/officeDocument/2006/relationships/tags" Target="../tags/tag161.xml"/><Relationship Id="rId18" Type="http://schemas.openxmlformats.org/officeDocument/2006/relationships/tags" Target="../tags/tag160.xml"/><Relationship Id="rId17" Type="http://schemas.openxmlformats.org/officeDocument/2006/relationships/tags" Target="../tags/tag159.xml"/><Relationship Id="rId16" Type="http://schemas.openxmlformats.org/officeDocument/2006/relationships/tags" Target="../tags/tag158.xml"/><Relationship Id="rId15" Type="http://schemas.openxmlformats.org/officeDocument/2006/relationships/tags" Target="../tags/tag157.xml"/><Relationship Id="rId14" Type="http://schemas.openxmlformats.org/officeDocument/2006/relationships/tags" Target="../tags/tag156.xml"/><Relationship Id="rId13" Type="http://schemas.openxmlformats.org/officeDocument/2006/relationships/tags" Target="../tags/tag155.xml"/><Relationship Id="rId12" Type="http://schemas.openxmlformats.org/officeDocument/2006/relationships/tags" Target="../tags/tag154.xml"/><Relationship Id="rId11" Type="http://schemas.openxmlformats.org/officeDocument/2006/relationships/tags" Target="../tags/tag153.xml"/><Relationship Id="rId10" Type="http://schemas.openxmlformats.org/officeDocument/2006/relationships/tags" Target="../tags/tag152.xml"/><Relationship Id="rId1" Type="http://schemas.openxmlformats.org/officeDocument/2006/relationships/tags" Target="../tags/tag144.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pn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image" Target="../media/image19.png"/><Relationship Id="rId5" Type="http://schemas.openxmlformats.org/officeDocument/2006/relationships/tags" Target="../tags/tag166.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s>
</file>

<file path=ppt/slides/_rels/slide21.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tags" Target="../tags/tag173.xml"/><Relationship Id="rId4" Type="http://schemas.openxmlformats.org/officeDocument/2006/relationships/tags" Target="../tags/tag172.xml"/><Relationship Id="rId3" Type="http://schemas.openxmlformats.org/officeDocument/2006/relationships/tags" Target="../tags/tag171.xml"/><Relationship Id="rId2" Type="http://schemas.openxmlformats.org/officeDocument/2006/relationships/tags" Target="../tags/tag170.xml"/><Relationship Id="rId1" Type="http://schemas.openxmlformats.org/officeDocument/2006/relationships/tags" Target="../tags/tag169.xml"/></Relationships>
</file>

<file path=ppt/slides/_rels/slide2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84.xml"/><Relationship Id="rId5" Type="http://schemas.openxmlformats.org/officeDocument/2006/relationships/tags" Target="../tags/tag183.xml"/><Relationship Id="rId4" Type="http://schemas.openxmlformats.org/officeDocument/2006/relationships/tags" Target="../tags/tag182.xml"/><Relationship Id="rId3" Type="http://schemas.openxmlformats.org/officeDocument/2006/relationships/tags" Target="../tags/tag181.xml"/><Relationship Id="rId2" Type="http://schemas.openxmlformats.org/officeDocument/2006/relationships/tags" Target="../tags/tag180.xml"/><Relationship Id="rId1" Type="http://schemas.openxmlformats.org/officeDocument/2006/relationships/tags" Target="../tags/tag179.xml"/></Relationships>
</file>

<file path=ppt/slides/_rels/slide24.xml.rels><?xml version="1.0" encoding="UTF-8" standalone="yes"?>
<Relationships xmlns="http://schemas.openxmlformats.org/package/2006/relationships"><Relationship Id="rId9" Type="http://schemas.openxmlformats.org/officeDocument/2006/relationships/tags" Target="../tags/tag191.xml"/><Relationship Id="rId8" Type="http://schemas.openxmlformats.org/officeDocument/2006/relationships/tags" Target="../tags/tag190.xml"/><Relationship Id="rId7" Type="http://schemas.openxmlformats.org/officeDocument/2006/relationships/tags" Target="../tags/tag189.xml"/><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tags" Target="../tags/tag185.xml"/><Relationship Id="rId24" Type="http://schemas.openxmlformats.org/officeDocument/2006/relationships/slideLayout" Target="../slideLayouts/slideLayout2.xml"/><Relationship Id="rId23" Type="http://schemas.openxmlformats.org/officeDocument/2006/relationships/tags" Target="../tags/tag205.xml"/><Relationship Id="rId22" Type="http://schemas.openxmlformats.org/officeDocument/2006/relationships/tags" Target="../tags/tag204.xml"/><Relationship Id="rId21" Type="http://schemas.openxmlformats.org/officeDocument/2006/relationships/tags" Target="../tags/tag203.xml"/><Relationship Id="rId20" Type="http://schemas.openxmlformats.org/officeDocument/2006/relationships/tags" Target="../tags/tag202.xml"/><Relationship Id="rId2" Type="http://schemas.openxmlformats.org/officeDocument/2006/relationships/image" Target="../media/image2.png"/><Relationship Id="rId19" Type="http://schemas.openxmlformats.org/officeDocument/2006/relationships/tags" Target="../tags/tag201.xml"/><Relationship Id="rId18" Type="http://schemas.openxmlformats.org/officeDocument/2006/relationships/tags" Target="../tags/tag200.xml"/><Relationship Id="rId17" Type="http://schemas.openxmlformats.org/officeDocument/2006/relationships/tags" Target="../tags/tag199.xml"/><Relationship Id="rId16" Type="http://schemas.openxmlformats.org/officeDocument/2006/relationships/tags" Target="../tags/tag198.xml"/><Relationship Id="rId15" Type="http://schemas.openxmlformats.org/officeDocument/2006/relationships/tags" Target="../tags/tag197.xml"/><Relationship Id="rId14" Type="http://schemas.openxmlformats.org/officeDocument/2006/relationships/tags" Target="../tags/tag196.xml"/><Relationship Id="rId13" Type="http://schemas.openxmlformats.org/officeDocument/2006/relationships/tags" Target="../tags/tag195.xml"/><Relationship Id="rId12" Type="http://schemas.openxmlformats.org/officeDocument/2006/relationships/tags" Target="../tags/tag194.xml"/><Relationship Id="rId11" Type="http://schemas.openxmlformats.org/officeDocument/2006/relationships/tags" Target="../tags/tag193.xml"/><Relationship Id="rId10" Type="http://schemas.openxmlformats.org/officeDocument/2006/relationships/tags" Target="../tags/tag192.xml"/><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08.xml"/><Relationship Id="rId4" Type="http://schemas.openxmlformats.org/officeDocument/2006/relationships/image" Target="../media/image2.png"/><Relationship Id="rId3" Type="http://schemas.openxmlformats.org/officeDocument/2006/relationships/image" Target="../media/image1.jpeg"/><Relationship Id="rId2" Type="http://schemas.openxmlformats.org/officeDocument/2006/relationships/tags" Target="../tags/tag207.xml"/><Relationship Id="rId1" Type="http://schemas.openxmlformats.org/officeDocument/2006/relationships/tags" Target="../tags/tag206.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image" Target="../media/image4.png"/><Relationship Id="rId6" Type="http://schemas.openxmlformats.org/officeDocument/2006/relationships/tags" Target="../tags/tag12.xml"/><Relationship Id="rId5" Type="http://schemas.openxmlformats.org/officeDocument/2006/relationships/image" Target="../media/image1.jpeg"/><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6" Type="http://schemas.openxmlformats.org/officeDocument/2006/relationships/slideLayout" Target="../slideLayouts/slideLayout2.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image" Target="../media/image5.png"/><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s>
</file>

<file path=ppt/slides/_rels/slide6.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8" Type="http://schemas.openxmlformats.org/officeDocument/2006/relationships/slideLayout" Target="../slideLayouts/slideLayout2.xml"/><Relationship Id="rId27" Type="http://schemas.openxmlformats.org/officeDocument/2006/relationships/tags" Target="../tags/tag54.xml"/><Relationship Id="rId26" Type="http://schemas.openxmlformats.org/officeDocument/2006/relationships/tags" Target="../tags/tag53.xml"/><Relationship Id="rId25" Type="http://schemas.openxmlformats.org/officeDocument/2006/relationships/tags" Target="../tags/tag52.xml"/><Relationship Id="rId24" Type="http://schemas.openxmlformats.org/officeDocument/2006/relationships/tags" Target="../tags/tag51.xml"/><Relationship Id="rId23" Type="http://schemas.openxmlformats.org/officeDocument/2006/relationships/tags" Target="../tags/tag50.xml"/><Relationship Id="rId22" Type="http://schemas.openxmlformats.org/officeDocument/2006/relationships/tags" Target="../tags/tag49.xml"/><Relationship Id="rId21" Type="http://schemas.openxmlformats.org/officeDocument/2006/relationships/tags" Target="../tags/tag48.xml"/><Relationship Id="rId20" Type="http://schemas.openxmlformats.org/officeDocument/2006/relationships/tags" Target="../tags/tag47.xml"/><Relationship Id="rId2" Type="http://schemas.openxmlformats.org/officeDocument/2006/relationships/tags" Target="../tags/tag29.xml"/><Relationship Id="rId19" Type="http://schemas.openxmlformats.org/officeDocument/2006/relationships/tags" Target="../tags/tag46.xml"/><Relationship Id="rId18" Type="http://schemas.openxmlformats.org/officeDocument/2006/relationships/tags" Target="../tags/tag45.xml"/><Relationship Id="rId17" Type="http://schemas.openxmlformats.org/officeDocument/2006/relationships/tags" Target="../tags/tag44.xml"/><Relationship Id="rId16" Type="http://schemas.openxmlformats.org/officeDocument/2006/relationships/tags" Target="../tags/tag43.xml"/><Relationship Id="rId15" Type="http://schemas.openxmlformats.org/officeDocument/2006/relationships/tags" Target="../tags/tag42.xml"/><Relationship Id="rId14" Type="http://schemas.openxmlformats.org/officeDocument/2006/relationships/tags" Target="../tags/tag41.xml"/><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tags" Target="../tags/tag38.xml"/><Relationship Id="rId10" Type="http://schemas.openxmlformats.org/officeDocument/2006/relationships/tags" Target="../tags/tag37.xml"/><Relationship Id="rId1" Type="http://schemas.openxmlformats.org/officeDocument/2006/relationships/tags" Target="../tags/tag28.xml"/></Relationships>
</file>

<file path=ppt/slides/_rels/slide7.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2" Type="http://schemas.openxmlformats.org/officeDocument/2006/relationships/slideLayout" Target="../slideLayouts/slideLayout2.xml"/><Relationship Id="rId21" Type="http://schemas.openxmlformats.org/officeDocument/2006/relationships/image" Target="../media/image7.png"/><Relationship Id="rId20" Type="http://schemas.openxmlformats.org/officeDocument/2006/relationships/tags" Target="../tags/tag73.xml"/><Relationship Id="rId2" Type="http://schemas.openxmlformats.org/officeDocument/2006/relationships/tags" Target="../tags/tag56.xml"/><Relationship Id="rId19" Type="http://schemas.openxmlformats.org/officeDocument/2006/relationships/tags" Target="../tags/tag72.xml"/><Relationship Id="rId18" Type="http://schemas.openxmlformats.org/officeDocument/2006/relationships/tags" Target="../tags/tag71.xml"/><Relationship Id="rId17" Type="http://schemas.openxmlformats.org/officeDocument/2006/relationships/tags" Target="../tags/tag70.xml"/><Relationship Id="rId16" Type="http://schemas.openxmlformats.org/officeDocument/2006/relationships/tags" Target="../tags/tag69.xml"/><Relationship Id="rId15" Type="http://schemas.openxmlformats.org/officeDocument/2006/relationships/tags" Target="../tags/tag68.xml"/><Relationship Id="rId14" Type="http://schemas.openxmlformats.org/officeDocument/2006/relationships/tags" Target="../tags/tag67.xml"/><Relationship Id="rId13" Type="http://schemas.openxmlformats.org/officeDocument/2006/relationships/tags" Target="../tags/tag66.xml"/><Relationship Id="rId12" Type="http://schemas.openxmlformats.org/officeDocument/2006/relationships/tags" Target="../tags/tag65.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tags" Target="../tags/tag55.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tags" Target="../tags/tag74.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tags" Target="../tags/tag7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任意多边形: 形状 46"/>
          <p:cNvSpPr/>
          <p:nvPr/>
        </p:nvSpPr>
        <p:spPr>
          <a:xfrm>
            <a:off x="0" y="92395"/>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7" name="任意多边形: 形状 6"/>
          <p:cNvSpPr/>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8" name="矩形: 圆角 7"/>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grpSp>
        <p:nvGrpSpPr>
          <p:cNvPr id="16" name="组合 15"/>
          <p:cNvGrpSpPr/>
          <p:nvPr/>
        </p:nvGrpSpPr>
        <p:grpSpPr>
          <a:xfrm>
            <a:off x="323630" y="2381250"/>
            <a:ext cx="3887092" cy="3887092"/>
            <a:chOff x="5334000" y="2608943"/>
            <a:chExt cx="3367313" cy="3367313"/>
          </a:xfrm>
        </p:grpSpPr>
        <p:sp>
          <p:nvSpPr>
            <p:cNvPr id="15" name="椭圆 14"/>
            <p:cNvSpPr/>
            <p:nvPr/>
          </p:nvSpPr>
          <p:spPr>
            <a:xfrm>
              <a:off x="6255657" y="3530600"/>
              <a:ext cx="1524000" cy="1524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025243" y="3300186"/>
              <a:ext cx="1984828" cy="1984828"/>
            </a:xfrm>
            <a:prstGeom prst="ellipse">
              <a:avLst/>
            </a:prstGeom>
            <a:noFill/>
            <a:ln w="15081"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椭圆 19"/>
            <p:cNvSpPr/>
            <p:nvPr/>
          </p:nvSpPr>
          <p:spPr>
            <a:xfrm>
              <a:off x="5794828" y="3069772"/>
              <a:ext cx="2445657" cy="2445657"/>
            </a:xfrm>
            <a:prstGeom prst="ellipse">
              <a:avLst/>
            </a:prstGeom>
            <a:noFill/>
            <a:ln w="11113"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椭圆 20"/>
            <p:cNvSpPr/>
            <p:nvPr/>
          </p:nvSpPr>
          <p:spPr>
            <a:xfrm>
              <a:off x="5564414" y="2839357"/>
              <a:ext cx="2906485" cy="2906485"/>
            </a:xfrm>
            <a:prstGeom prst="ellipse">
              <a:avLst/>
            </a:prstGeom>
            <a:noFill/>
            <a:ln w="7144"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椭圆 16"/>
            <p:cNvSpPr/>
            <p:nvPr/>
          </p:nvSpPr>
          <p:spPr>
            <a:xfrm>
              <a:off x="5334000" y="2608943"/>
              <a:ext cx="3367313" cy="3367313"/>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0" y="2320244"/>
            <a:ext cx="3367314" cy="4547281"/>
            <a:chOff x="0" y="2320244"/>
            <a:chExt cx="3367314" cy="4547281"/>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grpSp>
        <p:nvGrpSpPr>
          <p:cNvPr id="45" name="组合 44"/>
          <p:cNvGrpSpPr/>
          <p:nvPr/>
        </p:nvGrpSpPr>
        <p:grpSpPr>
          <a:xfrm>
            <a:off x="6930342" y="1463383"/>
            <a:ext cx="746760" cy="320040"/>
            <a:chOff x="-1905000" y="-901700"/>
            <a:chExt cx="1244600" cy="533400"/>
          </a:xfrm>
        </p:grpSpPr>
        <p:grpSp>
          <p:nvGrpSpPr>
            <p:cNvPr id="30" name="组合 29"/>
            <p:cNvGrpSpPr/>
            <p:nvPr/>
          </p:nvGrpSpPr>
          <p:grpSpPr>
            <a:xfrm>
              <a:off x="-1905000" y="-901700"/>
              <a:ext cx="1244600" cy="101600"/>
              <a:chOff x="-1905000" y="-901700"/>
              <a:chExt cx="1244600" cy="101600"/>
            </a:xfrm>
          </p:grpSpPr>
          <p:sp>
            <p:nvSpPr>
              <p:cNvPr id="24" name="椭圆 23"/>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1905000" y="-685800"/>
              <a:ext cx="1244600" cy="101600"/>
              <a:chOff x="-1905000" y="-901700"/>
              <a:chExt cx="1244600" cy="101600"/>
            </a:xfrm>
          </p:grpSpPr>
          <p:sp>
            <p:nvSpPr>
              <p:cNvPr id="32" name="椭圆 31"/>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1905000" y="-469900"/>
              <a:ext cx="1244600" cy="101600"/>
              <a:chOff x="-1905000" y="-901700"/>
              <a:chExt cx="1244600" cy="101600"/>
            </a:xfrm>
          </p:grpSpPr>
          <p:sp>
            <p:nvSpPr>
              <p:cNvPr id="39" name="椭圆 38"/>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文本框 22"/>
          <p:cNvSpPr txBox="1"/>
          <p:nvPr/>
        </p:nvSpPr>
        <p:spPr>
          <a:xfrm>
            <a:off x="4514392" y="1327115"/>
            <a:ext cx="2621878" cy="583565"/>
          </a:xfrm>
          <a:prstGeom prst="rect">
            <a:avLst/>
          </a:prstGeom>
          <a:noFill/>
        </p:spPr>
        <p:txBody>
          <a:bodyPr wrap="square" rtlCol="0">
            <a:spAutoFit/>
          </a:bodyPr>
          <a:lstStyle/>
          <a:p>
            <a:r>
              <a:rPr lang="zh-CN" altLang="en-US" sz="32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rPr>
              <a:t>任务八</a:t>
            </a:r>
            <a:endParaRPr lang="zh-CN" altLang="en-US" sz="32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endParaRPr>
          </a:p>
        </p:txBody>
      </p:sp>
      <p:sp>
        <p:nvSpPr>
          <p:cNvPr id="46" name="文本框 45"/>
          <p:cNvSpPr txBox="1"/>
          <p:nvPr/>
        </p:nvSpPr>
        <p:spPr>
          <a:xfrm>
            <a:off x="4476702" y="1852455"/>
            <a:ext cx="6859707" cy="2122805"/>
          </a:xfrm>
          <a:prstGeom prst="rect">
            <a:avLst/>
          </a:prstGeom>
          <a:noFill/>
        </p:spPr>
        <p:txBody>
          <a:bodyPr wrap="square" rtlCol="0">
            <a:spAutoFit/>
          </a:bodyPr>
          <a:lstStyle/>
          <a:p>
            <a:r>
              <a:rPr sz="66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思源黑体 CN Medium" panose="020B0600000000000000" charset="-122"/>
              </a:rPr>
              <a:t>Shopee平台商店介绍设置流程</a:t>
            </a:r>
            <a:endParaRPr sz="66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思源黑体 CN Medium" panose="020B0600000000000000" charset="-122"/>
            </a:endParaRPr>
          </a:p>
        </p:txBody>
      </p:sp>
      <p:sp>
        <p:nvSpPr>
          <p:cNvPr id="52" name="任意多边形: 形状 51"/>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4" name="任意多边形: 形状 5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77" name="文本框 76"/>
          <p:cNvSpPr txBox="1"/>
          <p:nvPr/>
        </p:nvSpPr>
        <p:spPr>
          <a:xfrm>
            <a:off x="2743787" y="325566"/>
            <a:ext cx="3679190" cy="306705"/>
          </a:xfrm>
          <a:prstGeom prst="rect">
            <a:avLst/>
          </a:prstGeom>
          <a:noFill/>
        </p:spPr>
        <p:txBody>
          <a:bodyPr wrap="square" rtlCol="0">
            <a:spAutoFit/>
          </a:bodyPr>
          <a:lstStyle/>
          <a:p>
            <a:r>
              <a:rPr lang="en-US"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Shopee</a:t>
            </a:r>
            <a:r>
              <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电商平台实训课程</a:t>
            </a:r>
            <a:endPar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2" name="图片 1" descr="c2160989132221ef5abf87c594da40a"/>
          <p:cNvPicPr>
            <a:picLocks noChangeAspect="1"/>
          </p:cNvPicPr>
          <p:nvPr>
            <p:custDataLst>
              <p:tags r:id="rId3"/>
            </p:custDataLst>
          </p:nvPr>
        </p:nvPicPr>
        <p:blipFill>
          <a:blip r:embed="rId4"/>
          <a:stretch>
            <a:fillRect/>
          </a:stretch>
        </p:blipFill>
        <p:spPr>
          <a:xfrm>
            <a:off x="6071870" y="4833620"/>
            <a:ext cx="2600960" cy="7391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8702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店铺介绍</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1【如何设置店铺介绍</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70000"/>
              </a:lnSpc>
            </a:pPr>
            <a:r>
              <a:rPr lang="zh-CN" altLang="en-US" sz="1600" dirty="0">
                <a:solidFill>
                  <a:schemeClr val="tx1">
                    <a:lumMod val="65000"/>
                    <a:lumOff val="35000"/>
                  </a:schemeClr>
                </a:solidFill>
                <a:latin typeface="Calibri" panose="020F0502020204030204" charset="0"/>
                <a:ea typeface="思源黑体 CN Medium" panose="020B0600000000000000" charset="-122"/>
                <a:cs typeface="思源黑体 CN Medium" panose="020B0600000000000000" charset="-122"/>
              </a:rPr>
              <a:t>③</a:t>
            </a: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以下是创建优质的商店名称的3个小建议，可以帮助</a:t>
            </a: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卖家创建一个独特且朗朗上口的店名，让商店脱颖而出：</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1.记忆深刻</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首先，可以先罗列出所有与您的业务/商品相关的词语，然后从中选出最具代表性的一个。 这有助于提升商店名称与业务/商品的相关性，从而使买家印象深刻。 </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en-US" altLang="zh-CN" sz="1600" dirty="0">
                <a:solidFill>
                  <a:schemeClr val="tx1">
                    <a:lumMod val="65000"/>
                    <a:lumOff val="35000"/>
                  </a:schemeClr>
                </a:solidFill>
                <a:ea typeface="思源黑体 CN Medium" panose="020B0600000000000000" charset="-122"/>
                <a:cs typeface="思源黑体 CN Medium" panose="020B0600000000000000" charset="-122"/>
                <a:sym typeface="+mn-ea"/>
              </a:rPr>
              <a:t>2.</a:t>
            </a:r>
            <a:r>
              <a:rPr lang="zh-CN" altLang="en-US" sz="1600" dirty="0">
                <a:solidFill>
                  <a:schemeClr val="tx1">
                    <a:lumMod val="65000"/>
                    <a:lumOff val="35000"/>
                  </a:schemeClr>
                </a:solidFill>
                <a:ea typeface="思源黑体 CN Medium" panose="020B0600000000000000" charset="-122"/>
                <a:cs typeface="思源黑体 CN Medium" panose="020B0600000000000000" charset="-122"/>
                <a:sym typeface="+mn-ea"/>
              </a:rPr>
              <a:t>具有意义</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sym typeface="+mn-ea"/>
              </a:rPr>
              <a:t>可以使用一些能调动买家感受的词语，来加深买家的印象。也可以在店名中使用形容词来描述商品的优质特征。</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sym typeface="+mn-ea"/>
              </a:rPr>
              <a:t>例如：与“老王钟表”相比，你可以考虑使用“老王不过时钟表”来表示您的商店出售经久耐用的手表。 </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8702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店铺介绍</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1【如何设置店铺介绍</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2" name="矩形 1"/>
          <p:cNvSpPr/>
          <p:nvPr>
            <p:custDataLst>
              <p:tags r:id="rId5"/>
            </p:custDataLst>
          </p:nvPr>
        </p:nvSpPr>
        <p:spPr>
          <a:xfrm>
            <a:off x="1458595" y="1892300"/>
            <a:ext cx="10208895" cy="495935"/>
          </a:xfrm>
          <a:prstGeom prst="rect">
            <a:avLst/>
          </a:prstGeom>
        </p:spPr>
        <p:txBody>
          <a:bodyPr wrap="square">
            <a:noAutofit/>
          </a:bodyPr>
          <a:p>
            <a:pPr>
              <a:lnSpc>
                <a:spcPct val="170000"/>
              </a:lnSpc>
            </a:pPr>
            <a:r>
              <a:rPr lang="en-US" altLang="zh-CN" sz="1600" dirty="0">
                <a:solidFill>
                  <a:schemeClr val="tx1">
                    <a:lumMod val="65000"/>
                    <a:lumOff val="35000"/>
                  </a:schemeClr>
                </a:solidFill>
                <a:ea typeface="思源黑体 CN Medium" panose="020B0600000000000000" charset="-122"/>
                <a:cs typeface="思源黑体 CN Medium" panose="020B0600000000000000" charset="-122"/>
              </a:rPr>
              <a:t>3</a:t>
            </a: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.简单易懂</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简短易懂是设置店名的首要准则，这样更容易被记住，同时，店名也应该朗朗上口。当买家能够轻松记住店名时，他们就更有可能复购，甚至向朋友推荐商店，从而给带来更多的销量。 </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押韵是优质店名的另一特点，有趣且印象深刻。例如：“Fenty Beauty”是一个简短易懂的品牌名称，押韵且便于记忆。</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a:p>
            <a:pPr>
              <a:lnSpc>
                <a:spcPct val="170000"/>
              </a:lnSpc>
            </a:pPr>
            <a:r>
              <a:rPr lang="zh-CN" altLang="en-US" sz="1600" dirty="0">
                <a:solidFill>
                  <a:schemeClr val="tx1">
                    <a:lumMod val="65000"/>
                    <a:lumOff val="35000"/>
                  </a:schemeClr>
                </a:solidFill>
                <a:ea typeface="思源黑体 CN Medium" panose="020B0600000000000000" charset="-122"/>
                <a:cs typeface="思源黑体 CN Medium" panose="020B0600000000000000" charset="-122"/>
              </a:rPr>
              <a:t>应该使用辨识度更高的店名，这样买家更容易通过搜索找到您的商店/商品。错别字可能会导致搜索失败，买家可能会转而购买其他类似的商品，从而影响销量。 </a:t>
            </a:r>
            <a:endParaRPr lang="zh-CN" altLang="en-US" sz="1600" dirty="0">
              <a:solidFill>
                <a:schemeClr val="tx1">
                  <a:lumMod val="65000"/>
                  <a:lumOff val="35000"/>
                </a:schemeClr>
              </a:solidFill>
              <a:ea typeface="思源黑体 CN Medium" panose="020B0600000000000000" charset="-122"/>
              <a:cs typeface="思源黑体 CN Medium" panose="020B0600000000000000"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02</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商店名称</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lang="en-US" altLang="zh-CN" sz="1400" dirty="0">
                <a:solidFill>
                  <a:schemeClr val="bg1"/>
                </a:solidFill>
                <a:latin typeface="思源黑体 CN Regular" panose="020B0500000000000000" charset="-122"/>
                <a:ea typeface="思源黑体 CN Regular" panose="020B0500000000000000" charset="-122"/>
                <a:cs typeface="思源黑体 CN Medium" panose="020B0600000000000000" charset="-122"/>
                <a:sym typeface="+mn-ea"/>
              </a:rPr>
              <a:t>S</a:t>
            </a:r>
            <a:r>
              <a:rPr lang="zh-CN" altLang="en-US" sz="1400" kern="0" dirty="0">
                <a:solidFill>
                  <a:schemeClr val="bg1"/>
                </a:solidFill>
                <a:uFillTx/>
                <a:latin typeface="思源黑体 CN Regular" panose="020B0500000000000000" charset="-122"/>
                <a:ea typeface="思源黑体 CN Regular" panose="020B0500000000000000" charset="-122"/>
                <a:cs typeface="思源宋体 CN ExtraLight" panose="02020200000000000000" charset="-122"/>
                <a:sym typeface="+mn-ea"/>
              </a:rPr>
              <a:t>tore</a:t>
            </a:r>
            <a:r>
              <a:rPr lang="en-US" altLang="zh-CN" sz="1400" kern="0" dirty="0">
                <a:solidFill>
                  <a:schemeClr val="bg1"/>
                </a:solidFill>
                <a:uFillTx/>
                <a:latin typeface="思源黑体 CN Regular" panose="020B0500000000000000" charset="-122"/>
                <a:ea typeface="思源黑体 CN Regular" panose="020B0500000000000000" charset="-122"/>
                <a:cs typeface="思源宋体 CN ExtraLight" panose="02020200000000000000" charset="-122"/>
                <a:sym typeface="+mn-ea"/>
              </a:rPr>
              <a:t> </a:t>
            </a:r>
            <a:r>
              <a:rPr lang="en-US" altLang="zh-CN" sz="1400" kern="0" dirty="0">
                <a:solidFill>
                  <a:schemeClr val="bg1"/>
                </a:solidFill>
                <a:uFillTx/>
                <a:latin typeface="思源黑体 CN Regular" panose="020B0500000000000000" charset="-122"/>
                <a:ea typeface="思源黑体 CN Regular" panose="020B0500000000000000" charset="-122"/>
                <a:cs typeface="思源宋体 CN ExtraLight" panose="02020200000000000000" charset="-122"/>
                <a:sym typeface="+mn-ea"/>
              </a:rPr>
              <a:t>name</a:t>
            </a:r>
            <a:endParaRPr lang="en-US" altLang="zh-CN" sz="1400" kern="0" dirty="0">
              <a:solidFill>
                <a:schemeClr val="bg1"/>
              </a:solidFill>
              <a:uFillTx/>
              <a:latin typeface="思源黑体 CN Regular" panose="020B0500000000000000" charset="-122"/>
              <a:ea typeface="思源黑体 CN Regular" panose="020B0500000000000000" charset="-122"/>
              <a:cs typeface="思源宋体 CN ExtraLight" panose="020202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8702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1【卖家商店名称规范】</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专业的商店名字可帮助您建立买家信任。为促进卖家采用负责任和高信任度的商业做法，若卖家无法遵守 Shopee 的商店名称规范，则会因违规而受到处分。 </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以下为不合标商店名称的例子： </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包含粗俗、违禁，或令人反感的词语，例如：asshole_shop 或 pervert_shop 等</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包含 Shopee 字眼，例如：my_shopee_shop、myshopeemall、shopeesupermarket_shop 等</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非官方商店但其名称却包含其他品牌、官方账号、旗舰关键字等，例如：official_apple_store、my_huawei_shop_official、my_xiaomi_flagship 等</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5" name="图片 5" descr="9a13b25fa3709c2a8b950f01a03c5b6d"/>
          <p:cNvPicPr>
            <a:picLocks noChangeAspect="1"/>
          </p:cNvPicPr>
          <p:nvPr>
            <p:custDataLst>
              <p:tags r:id="rId5"/>
            </p:custDataLst>
          </p:nvPr>
        </p:nvPicPr>
        <p:blipFill>
          <a:blip r:embed="rId6"/>
          <a:stretch>
            <a:fillRect/>
          </a:stretch>
        </p:blipFill>
        <p:spPr>
          <a:xfrm>
            <a:off x="3459798" y="4682173"/>
            <a:ext cx="5271135" cy="691515"/>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727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【商店取名指南】</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在为商店取名时，请跟随以下指南以反映信誉（每 30 天更改一次商店名称。避免频繁更改，以避免买家困惑）：</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1、至少包含5个字符，但不超过30个字符。</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2、包含字母和数字字符，避免使用仅包含数字字符的商店名称。</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3、避免使用图释或特殊字符，例如标点符号。</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4、避免使用 “Shopee” 一词。</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5、避免使用粗俗、违禁，或令人反感的词语。</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2" name="图片 22" descr="7f2370837344b88f4d456f4d03505d01"/>
          <p:cNvPicPr>
            <a:picLocks noChangeAspect="1"/>
          </p:cNvPicPr>
          <p:nvPr>
            <p:custDataLst>
              <p:tags r:id="rId5"/>
            </p:custDataLst>
          </p:nvPr>
        </p:nvPicPr>
        <p:blipFill>
          <a:blip r:embed="rId6"/>
          <a:stretch>
            <a:fillRect/>
          </a:stretch>
        </p:blipFill>
        <p:spPr>
          <a:xfrm>
            <a:off x="7283450" y="2599690"/>
            <a:ext cx="3950970" cy="285369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727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【商店取名指南】</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6、避免使用与现有帐户相同的名称。如果您输入现有的帐户名称，则会收到错误提示。</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7、如果您是品牌持有者，才可使用商标或品牌名称，但需附加证明文件。</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8.避免在您的商店名称中列出商品。</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6" name="图片 6" descr="416883b1da9b4109a9cf02da82bd74da"/>
          <p:cNvPicPr>
            <a:picLocks noChangeAspect="1"/>
          </p:cNvPicPr>
          <p:nvPr>
            <p:custDataLst>
              <p:tags r:id="rId5"/>
            </p:custDataLst>
          </p:nvPr>
        </p:nvPicPr>
        <p:blipFill>
          <a:blip r:embed="rId6"/>
          <a:stretch>
            <a:fillRect/>
          </a:stretch>
        </p:blipFill>
        <p:spPr>
          <a:xfrm>
            <a:off x="2347595" y="3110865"/>
            <a:ext cx="3006725" cy="244094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pic>
        <p:nvPicPr>
          <p:cNvPr id="7" name="图片 7" descr="1f0d34f5a563165a1aa4369e092bfa54"/>
          <p:cNvPicPr>
            <a:picLocks noChangeAspect="1"/>
          </p:cNvPicPr>
          <p:nvPr>
            <p:custDataLst>
              <p:tags r:id="rId7"/>
            </p:custDataLst>
          </p:nvPr>
        </p:nvPicPr>
        <p:blipFill>
          <a:blip r:embed="rId8"/>
          <a:stretch>
            <a:fillRect/>
          </a:stretch>
        </p:blipFill>
        <p:spPr>
          <a:xfrm>
            <a:off x="6614160" y="3110865"/>
            <a:ext cx="3085465" cy="243332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727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【商店取名指南】</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9. 避免使用个人信息，例如地址或联系方式。</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10. 避免使用促销内容，例如折扣或免运。</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8" descr="0ed2135245fc817ea2826d691df3fd50"/>
          <p:cNvPicPr>
            <a:picLocks noChangeAspect="1"/>
          </p:cNvPicPr>
          <p:nvPr>
            <p:custDataLst>
              <p:tags r:id="rId5"/>
            </p:custDataLst>
          </p:nvPr>
        </p:nvPicPr>
        <p:blipFill>
          <a:blip r:embed="rId6"/>
          <a:stretch>
            <a:fillRect/>
          </a:stretch>
        </p:blipFill>
        <p:spPr>
          <a:xfrm>
            <a:off x="2310130" y="2926398"/>
            <a:ext cx="3150870" cy="2538095"/>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pic>
        <p:nvPicPr>
          <p:cNvPr id="3" name="图片 9" descr="5ff7827d9153d8d2add32703115bc2fa"/>
          <p:cNvPicPr>
            <a:picLocks noChangeAspect="1"/>
          </p:cNvPicPr>
          <p:nvPr>
            <p:custDataLst>
              <p:tags r:id="rId7"/>
            </p:custDataLst>
          </p:nvPr>
        </p:nvPicPr>
        <p:blipFill>
          <a:blip r:embed="rId8"/>
          <a:stretch>
            <a:fillRect/>
          </a:stretch>
        </p:blipFill>
        <p:spPr>
          <a:xfrm>
            <a:off x="6564630" y="2924175"/>
            <a:ext cx="3193415" cy="258191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727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【商店取名指南】</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11. 避免引导买家到其他购物网站或平台。</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12. 避免附上您商店的营业时间。</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0" name="图片 10" descr="5e8c0ff6baacbc1f9baa8472ce89bba9"/>
          <p:cNvPicPr>
            <a:picLocks noChangeAspect="1"/>
          </p:cNvPicPr>
          <p:nvPr>
            <p:custDataLst>
              <p:tags r:id="rId5"/>
            </p:custDataLst>
          </p:nvPr>
        </p:nvPicPr>
        <p:blipFill>
          <a:blip r:embed="rId6"/>
          <a:stretch>
            <a:fillRect/>
          </a:stretch>
        </p:blipFill>
        <p:spPr>
          <a:xfrm>
            <a:off x="2212658" y="2914650"/>
            <a:ext cx="3056255" cy="251206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pic>
        <p:nvPicPr>
          <p:cNvPr id="11" name="图片 11" descr="69ac1999e3d66441a408f7c5f13e72a3"/>
          <p:cNvPicPr>
            <a:picLocks noChangeAspect="1"/>
          </p:cNvPicPr>
          <p:nvPr>
            <p:custDataLst>
              <p:tags r:id="rId7"/>
            </p:custDataLst>
          </p:nvPr>
        </p:nvPicPr>
        <p:blipFill>
          <a:blip r:embed="rId8"/>
          <a:stretch>
            <a:fillRect/>
          </a:stretch>
        </p:blipFill>
        <p:spPr>
          <a:xfrm>
            <a:off x="6569075" y="2914015"/>
            <a:ext cx="3232150" cy="253746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727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商店名称</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【商店取名指南】</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点击【店铺LOGO（Shop Logo）- 编辑（Edit）】进行上传。</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 头像推荐尺寸：300像素 * 300像素。</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2. 无法再从【店铺介绍】中编辑店铺封面、商品图片及YouTube视频，</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卖家可以在【中国卖家中心&gt;&gt;店铺&gt;&gt;店铺装修】中继续使用这些组件。</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2" name="图片 12" descr="截屏2023-12-11 10.50.45"/>
          <p:cNvPicPr>
            <a:picLocks noChangeAspect="1"/>
          </p:cNvPicPr>
          <p:nvPr>
            <p:custDataLst>
              <p:tags r:id="rId5"/>
            </p:custDataLst>
          </p:nvPr>
        </p:nvPicPr>
        <p:blipFill>
          <a:blip r:embed="rId6"/>
          <a:stretch>
            <a:fillRect/>
          </a:stretch>
        </p:blipFill>
        <p:spPr>
          <a:xfrm>
            <a:off x="3768725" y="3538855"/>
            <a:ext cx="4483100" cy="2120265"/>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03</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商店头像</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sz="1400" dirty="0">
                <a:solidFill>
                  <a:schemeClr val="bg1"/>
                </a:solidFill>
                <a:latin typeface="思源黑体 CN Regular" panose="020B0500000000000000" charset="-122"/>
                <a:ea typeface="思源黑体 CN Regular" panose="020B0500000000000000" charset="-122"/>
                <a:sym typeface="+mn-ea"/>
              </a:rPr>
              <a:t>Store avatar</a:t>
            </a:r>
            <a:endParaRPr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866005" y="5866766"/>
            <a:ext cx="1220844" cy="523219"/>
            <a:chOff x="-1905000" y="-901700"/>
            <a:chExt cx="1244600" cy="533400"/>
          </a:xfrm>
        </p:grpSpPr>
        <p:grpSp>
          <p:nvGrpSpPr>
            <p:cNvPr id="25" name="组合 24"/>
            <p:cNvGrpSpPr/>
            <p:nvPr/>
          </p:nvGrpSpPr>
          <p:grpSpPr>
            <a:xfrm>
              <a:off x="-1905000" y="-901700"/>
              <a:ext cx="1244600" cy="101600"/>
              <a:chOff x="-1905000" y="-901700"/>
              <a:chExt cx="1244600" cy="101600"/>
            </a:xfrm>
          </p:grpSpPr>
          <p:sp>
            <p:nvSpPr>
              <p:cNvPr id="40" name="椭圆 39"/>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1905000" y="-685800"/>
              <a:ext cx="1244600" cy="101600"/>
              <a:chOff x="-1905000" y="-901700"/>
              <a:chExt cx="1244600" cy="101600"/>
            </a:xfrm>
          </p:grpSpPr>
          <p:sp>
            <p:nvSpPr>
              <p:cNvPr id="34" name="椭圆 33"/>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1905000" y="-469900"/>
              <a:ext cx="1244600" cy="101600"/>
              <a:chOff x="-1905000" y="-901700"/>
              <a:chExt cx="1244600" cy="101600"/>
            </a:xfrm>
          </p:grpSpPr>
          <p:sp>
            <p:nvSpPr>
              <p:cNvPr id="28" name="椭圆 27"/>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 name="组合 6"/>
          <p:cNvGrpSpPr/>
          <p:nvPr/>
        </p:nvGrpSpPr>
        <p:grpSpPr>
          <a:xfrm>
            <a:off x="385762" y="326231"/>
            <a:ext cx="542926" cy="366713"/>
            <a:chOff x="380999" y="380999"/>
            <a:chExt cx="542926" cy="366713"/>
          </a:xfrm>
        </p:grpSpPr>
        <p:sp>
          <p:nvSpPr>
            <p:cNvPr id="4" name="矩形: 圆角 3"/>
            <p:cNvSpPr/>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 name="矩形: 圆角 4"/>
            <p:cNvSpPr/>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 name="矩形: 圆角 5"/>
            <p:cNvSpPr/>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
        <p:nvSpPr>
          <p:cNvPr id="8" name="矩形 7"/>
          <p:cNvSpPr/>
          <p:nvPr/>
        </p:nvSpPr>
        <p:spPr>
          <a:xfrm>
            <a:off x="1200150" y="278754"/>
            <a:ext cx="2895600" cy="460375"/>
          </a:xfrm>
          <a:prstGeom prst="rect">
            <a:avLst/>
          </a:prstGeom>
        </p:spPr>
        <p:txBody>
          <a:bodyPr wrap="square">
            <a:spAutoFit/>
          </a:bodyPr>
          <a:lstStyle/>
          <a:p>
            <a:pPr lvl="0" algn="l">
              <a:buClrTx/>
              <a:buSzTx/>
              <a:buFontTx/>
            </a:pPr>
            <a:r>
              <a:rPr lang="zh-CN" altLang="en-US" sz="2400" b="1" spc="300" dirty="0">
                <a:latin typeface="思源黑体 CN Bold" panose="020B0800000000000000" charset="-122"/>
                <a:ea typeface="思源黑体 CN Bold" panose="020B0800000000000000" charset="-122"/>
                <a:sym typeface="+mn-ea"/>
              </a:rPr>
              <a:t>教学目标</a:t>
            </a:r>
            <a:endParaRPr lang="zh-CN" altLang="en-US" sz="2400" b="1" spc="300" dirty="0">
              <a:latin typeface="思源黑体 CN Bold" panose="020B0800000000000000" charset="-122"/>
              <a:ea typeface="思源黑体 CN Bold" panose="020B0800000000000000" charset="-122"/>
              <a:sym typeface="+mn-ea"/>
            </a:endParaRPr>
          </a:p>
        </p:txBody>
      </p:sp>
      <p:sp>
        <p:nvSpPr>
          <p:cNvPr id="11" name="任意多边形: 形状 10"/>
          <p:cNvSpPr/>
          <p:nvPr/>
        </p:nvSpPr>
        <p:spPr>
          <a:xfrm>
            <a:off x="7729213" y="-2"/>
            <a:ext cx="4462788" cy="6858002"/>
          </a:xfrm>
          <a:custGeom>
            <a:avLst/>
            <a:gdLst>
              <a:gd name="connsiteX0" fmla="*/ 4665232 w 6146444"/>
              <a:gd name="connsiteY0" fmla="*/ 0 h 6858000"/>
              <a:gd name="connsiteX1" fmla="*/ 6146444 w 6146444"/>
              <a:gd name="connsiteY1" fmla="*/ 0 h 6858000"/>
              <a:gd name="connsiteX2" fmla="*/ 6146444 w 6146444"/>
              <a:gd name="connsiteY2" fmla="*/ 6858000 h 6858000"/>
              <a:gd name="connsiteX3" fmla="*/ 0 w 6146444"/>
              <a:gd name="connsiteY3" fmla="*/ 6858000 h 6858000"/>
              <a:gd name="connsiteX4" fmla="*/ 49977 w 6146444"/>
              <a:gd name="connsiteY4" fmla="*/ 6767484 h 6858000"/>
              <a:gd name="connsiteX5" fmla="*/ 1327701 w 6146444"/>
              <a:gd name="connsiteY5" fmla="*/ 5021943 h 6858000"/>
              <a:gd name="connsiteX6" fmla="*/ 4375701 w 6146444"/>
              <a:gd name="connsiteY6" fmla="*/ 3817257 h 6858000"/>
              <a:gd name="connsiteX7" fmla="*/ 5232044 w 6146444"/>
              <a:gd name="connsiteY7" fmla="*/ 1451429 h 6858000"/>
              <a:gd name="connsiteX8" fmla="*/ 4790492 w 6146444"/>
              <a:gd name="connsiteY8" fmla="*/ 237332 h 6858000"/>
              <a:gd name="connsiteX0-1" fmla="*/ 4665232 w 6146444"/>
              <a:gd name="connsiteY0-2" fmla="*/ 0 h 6858000"/>
              <a:gd name="connsiteX1-3" fmla="*/ 6146444 w 6146444"/>
              <a:gd name="connsiteY1-4" fmla="*/ 0 h 6858000"/>
              <a:gd name="connsiteX2-5" fmla="*/ 6146444 w 6146444"/>
              <a:gd name="connsiteY2-6" fmla="*/ 6858000 h 6858000"/>
              <a:gd name="connsiteX3-7" fmla="*/ 0 w 6146444"/>
              <a:gd name="connsiteY3-8" fmla="*/ 6858000 h 6858000"/>
              <a:gd name="connsiteX4-9" fmla="*/ 49977 w 6146444"/>
              <a:gd name="connsiteY4-10" fmla="*/ 6767484 h 6858000"/>
              <a:gd name="connsiteX5-11" fmla="*/ 4375701 w 6146444"/>
              <a:gd name="connsiteY5-12" fmla="*/ 3817257 h 6858000"/>
              <a:gd name="connsiteX6-13" fmla="*/ 5232044 w 6146444"/>
              <a:gd name="connsiteY6-14" fmla="*/ 1451429 h 6858000"/>
              <a:gd name="connsiteX7-15" fmla="*/ 4790492 w 6146444"/>
              <a:gd name="connsiteY7-16" fmla="*/ 237332 h 6858000"/>
              <a:gd name="connsiteX8-17" fmla="*/ 4665232 w 6146444"/>
              <a:gd name="connsiteY8-18" fmla="*/ 0 h 6858000"/>
              <a:gd name="connsiteX0-19" fmla="*/ 4665232 w 6146444"/>
              <a:gd name="connsiteY0-20" fmla="*/ 0 h 6858000"/>
              <a:gd name="connsiteX1-21" fmla="*/ 6146444 w 6146444"/>
              <a:gd name="connsiteY1-22" fmla="*/ 0 h 6858000"/>
              <a:gd name="connsiteX2-23" fmla="*/ 6146444 w 6146444"/>
              <a:gd name="connsiteY2-24" fmla="*/ 6858000 h 6858000"/>
              <a:gd name="connsiteX3-25" fmla="*/ 0 w 6146444"/>
              <a:gd name="connsiteY3-26" fmla="*/ 6858000 h 6858000"/>
              <a:gd name="connsiteX4-27" fmla="*/ 49977 w 6146444"/>
              <a:gd name="connsiteY4-28" fmla="*/ 6767484 h 6858000"/>
              <a:gd name="connsiteX5-29" fmla="*/ 4375701 w 6146444"/>
              <a:gd name="connsiteY5-30" fmla="*/ 3817257 h 6858000"/>
              <a:gd name="connsiteX6-31" fmla="*/ 5232044 w 6146444"/>
              <a:gd name="connsiteY6-32" fmla="*/ 1451429 h 6858000"/>
              <a:gd name="connsiteX7-33" fmla="*/ 4665232 w 6146444"/>
              <a:gd name="connsiteY7-34" fmla="*/ 0 h 6858000"/>
              <a:gd name="connsiteX0-35" fmla="*/ 4665232 w 6146444"/>
              <a:gd name="connsiteY0-36" fmla="*/ 0 h 6858000"/>
              <a:gd name="connsiteX1-37" fmla="*/ 6146444 w 6146444"/>
              <a:gd name="connsiteY1-38" fmla="*/ 0 h 6858000"/>
              <a:gd name="connsiteX2-39" fmla="*/ 6146444 w 6146444"/>
              <a:gd name="connsiteY2-40" fmla="*/ 6858000 h 6858000"/>
              <a:gd name="connsiteX3-41" fmla="*/ 0 w 6146444"/>
              <a:gd name="connsiteY3-42" fmla="*/ 6858000 h 6858000"/>
              <a:gd name="connsiteX4-43" fmla="*/ 49977 w 6146444"/>
              <a:gd name="connsiteY4-44" fmla="*/ 6767484 h 6858000"/>
              <a:gd name="connsiteX5-45" fmla="*/ 4375701 w 6146444"/>
              <a:gd name="connsiteY5-46" fmla="*/ 3817257 h 6858000"/>
              <a:gd name="connsiteX6-47" fmla="*/ 4665232 w 6146444"/>
              <a:gd name="connsiteY6-48" fmla="*/ 0 h 6858000"/>
              <a:gd name="connsiteX0-49" fmla="*/ 3431518 w 6146444"/>
              <a:gd name="connsiteY0-50" fmla="*/ 72571 h 6858000"/>
              <a:gd name="connsiteX1-51" fmla="*/ 6146444 w 6146444"/>
              <a:gd name="connsiteY1-52" fmla="*/ 0 h 6858000"/>
              <a:gd name="connsiteX2-53" fmla="*/ 6146444 w 6146444"/>
              <a:gd name="connsiteY2-54" fmla="*/ 6858000 h 6858000"/>
              <a:gd name="connsiteX3-55" fmla="*/ 0 w 6146444"/>
              <a:gd name="connsiteY3-56" fmla="*/ 6858000 h 6858000"/>
              <a:gd name="connsiteX4-57" fmla="*/ 49977 w 6146444"/>
              <a:gd name="connsiteY4-58" fmla="*/ 6767484 h 6858000"/>
              <a:gd name="connsiteX5-59" fmla="*/ 4375701 w 6146444"/>
              <a:gd name="connsiteY5-60" fmla="*/ 3817257 h 6858000"/>
              <a:gd name="connsiteX6-61" fmla="*/ 3431518 w 6146444"/>
              <a:gd name="connsiteY6-62" fmla="*/ 72571 h 6858000"/>
              <a:gd name="connsiteX0-63" fmla="*/ 3417004 w 6146444"/>
              <a:gd name="connsiteY0-64" fmla="*/ 0 h 6872515"/>
              <a:gd name="connsiteX1-65" fmla="*/ 6146444 w 6146444"/>
              <a:gd name="connsiteY1-66" fmla="*/ 14515 h 6872515"/>
              <a:gd name="connsiteX2-67" fmla="*/ 6146444 w 6146444"/>
              <a:gd name="connsiteY2-68" fmla="*/ 6872515 h 6872515"/>
              <a:gd name="connsiteX3-69" fmla="*/ 0 w 6146444"/>
              <a:gd name="connsiteY3-70" fmla="*/ 6872515 h 6872515"/>
              <a:gd name="connsiteX4-71" fmla="*/ 49977 w 6146444"/>
              <a:gd name="connsiteY4-72" fmla="*/ 6781999 h 6872515"/>
              <a:gd name="connsiteX5-73" fmla="*/ 4375701 w 6146444"/>
              <a:gd name="connsiteY5-74" fmla="*/ 3831772 h 6872515"/>
              <a:gd name="connsiteX6-75" fmla="*/ 3417004 w 6146444"/>
              <a:gd name="connsiteY6-76" fmla="*/ 0 h 6872515"/>
              <a:gd name="connsiteX0-77" fmla="*/ 3083175 w 6146444"/>
              <a:gd name="connsiteY0-78" fmla="*/ 0 h 6858001"/>
              <a:gd name="connsiteX1-79" fmla="*/ 6146444 w 6146444"/>
              <a:gd name="connsiteY1-80" fmla="*/ 1 h 6858001"/>
              <a:gd name="connsiteX2-81" fmla="*/ 6146444 w 6146444"/>
              <a:gd name="connsiteY2-82" fmla="*/ 6858001 h 6858001"/>
              <a:gd name="connsiteX3-83" fmla="*/ 0 w 6146444"/>
              <a:gd name="connsiteY3-84" fmla="*/ 6858001 h 6858001"/>
              <a:gd name="connsiteX4-85" fmla="*/ 49977 w 6146444"/>
              <a:gd name="connsiteY4-86" fmla="*/ 6767485 h 6858001"/>
              <a:gd name="connsiteX5-87" fmla="*/ 4375701 w 6146444"/>
              <a:gd name="connsiteY5-88" fmla="*/ 3817258 h 6858001"/>
              <a:gd name="connsiteX6-89" fmla="*/ 3083175 w 6146444"/>
              <a:gd name="connsiteY6-90" fmla="*/ 0 h 6858001"/>
              <a:gd name="connsiteX0-91" fmla="*/ 3083175 w 6146444"/>
              <a:gd name="connsiteY0-92" fmla="*/ 0 h 6858001"/>
              <a:gd name="connsiteX1-93" fmla="*/ 6146444 w 6146444"/>
              <a:gd name="connsiteY1-94" fmla="*/ 1 h 6858001"/>
              <a:gd name="connsiteX2-95" fmla="*/ 6146444 w 6146444"/>
              <a:gd name="connsiteY2-96" fmla="*/ 6858001 h 6858001"/>
              <a:gd name="connsiteX3-97" fmla="*/ 0 w 6146444"/>
              <a:gd name="connsiteY3-98" fmla="*/ 6858001 h 6858001"/>
              <a:gd name="connsiteX4-99" fmla="*/ 4375701 w 6146444"/>
              <a:gd name="connsiteY4-100" fmla="*/ 3817258 h 6858001"/>
              <a:gd name="connsiteX5-101" fmla="*/ 3083175 w 6146444"/>
              <a:gd name="connsiteY5-102" fmla="*/ 0 h 6858001"/>
              <a:gd name="connsiteX0-103" fmla="*/ 1370490 w 4433759"/>
              <a:gd name="connsiteY0-104" fmla="*/ 0 h 6858001"/>
              <a:gd name="connsiteX1-105" fmla="*/ 4433759 w 4433759"/>
              <a:gd name="connsiteY1-106" fmla="*/ 1 h 6858001"/>
              <a:gd name="connsiteX2-107" fmla="*/ 4433759 w 4433759"/>
              <a:gd name="connsiteY2-108" fmla="*/ 6858001 h 6858001"/>
              <a:gd name="connsiteX3-109" fmla="*/ 0 w 4433759"/>
              <a:gd name="connsiteY3-110" fmla="*/ 6843487 h 6858001"/>
              <a:gd name="connsiteX4-111" fmla="*/ 2663016 w 4433759"/>
              <a:gd name="connsiteY4-112" fmla="*/ 3817258 h 6858001"/>
              <a:gd name="connsiteX5-113" fmla="*/ 1370490 w 4433759"/>
              <a:gd name="connsiteY5-114" fmla="*/ 0 h 6858001"/>
              <a:gd name="connsiteX0-115" fmla="*/ 1370490 w 4433759"/>
              <a:gd name="connsiteY0-116" fmla="*/ 0 h 6858001"/>
              <a:gd name="connsiteX1-117" fmla="*/ 4433759 w 4433759"/>
              <a:gd name="connsiteY1-118" fmla="*/ 1 h 6858001"/>
              <a:gd name="connsiteX2-119" fmla="*/ 4433759 w 4433759"/>
              <a:gd name="connsiteY2-120" fmla="*/ 6858001 h 6858001"/>
              <a:gd name="connsiteX3-121" fmla="*/ 0 w 4433759"/>
              <a:gd name="connsiteY3-122" fmla="*/ 6843487 h 6858001"/>
              <a:gd name="connsiteX4-123" fmla="*/ 2663016 w 4433759"/>
              <a:gd name="connsiteY4-124" fmla="*/ 3817258 h 6858001"/>
              <a:gd name="connsiteX5-125" fmla="*/ 1370490 w 4433759"/>
              <a:gd name="connsiteY5-126" fmla="*/ 0 h 6858001"/>
              <a:gd name="connsiteX0-127" fmla="*/ 1497723 w 4560992"/>
              <a:gd name="connsiteY0-128" fmla="*/ 0 h 6858001"/>
              <a:gd name="connsiteX1-129" fmla="*/ 4560992 w 4560992"/>
              <a:gd name="connsiteY1-130" fmla="*/ 1 h 6858001"/>
              <a:gd name="connsiteX2-131" fmla="*/ 4560992 w 4560992"/>
              <a:gd name="connsiteY2-132" fmla="*/ 6858001 h 6858001"/>
              <a:gd name="connsiteX3-133" fmla="*/ 127233 w 4560992"/>
              <a:gd name="connsiteY3-134" fmla="*/ 6843487 h 6858001"/>
              <a:gd name="connsiteX4-135" fmla="*/ 1497723 w 4560992"/>
              <a:gd name="connsiteY4-136" fmla="*/ 0 h 6858001"/>
              <a:gd name="connsiteX0-137" fmla="*/ 1418031 w 4481300"/>
              <a:gd name="connsiteY0-138" fmla="*/ 0 h 6858001"/>
              <a:gd name="connsiteX1-139" fmla="*/ 4481300 w 4481300"/>
              <a:gd name="connsiteY1-140" fmla="*/ 1 h 6858001"/>
              <a:gd name="connsiteX2-141" fmla="*/ 4481300 w 4481300"/>
              <a:gd name="connsiteY2-142" fmla="*/ 6858001 h 6858001"/>
              <a:gd name="connsiteX3-143" fmla="*/ 47541 w 4481300"/>
              <a:gd name="connsiteY3-144" fmla="*/ 6843487 h 6858001"/>
              <a:gd name="connsiteX4-145" fmla="*/ 1418031 w 4481300"/>
              <a:gd name="connsiteY4-146" fmla="*/ 0 h 6858001"/>
              <a:gd name="connsiteX0-147" fmla="*/ 1370714 w 4433983"/>
              <a:gd name="connsiteY0-148" fmla="*/ 0 h 6858001"/>
              <a:gd name="connsiteX1-149" fmla="*/ 4433983 w 4433983"/>
              <a:gd name="connsiteY1-150" fmla="*/ 1 h 6858001"/>
              <a:gd name="connsiteX2-151" fmla="*/ 4433983 w 4433983"/>
              <a:gd name="connsiteY2-152" fmla="*/ 6858001 h 6858001"/>
              <a:gd name="connsiteX3-153" fmla="*/ 224 w 4433983"/>
              <a:gd name="connsiteY3-154" fmla="*/ 6843487 h 6858001"/>
              <a:gd name="connsiteX4-155" fmla="*/ 1370714 w 4433983"/>
              <a:gd name="connsiteY4-156" fmla="*/ 0 h 6858001"/>
              <a:gd name="connsiteX0-157" fmla="*/ 1399740 w 4463009"/>
              <a:gd name="connsiteY0-158" fmla="*/ 0 h 6858001"/>
              <a:gd name="connsiteX1-159" fmla="*/ 4463009 w 4463009"/>
              <a:gd name="connsiteY1-160" fmla="*/ 1 h 6858001"/>
              <a:gd name="connsiteX2-161" fmla="*/ 4463009 w 4463009"/>
              <a:gd name="connsiteY2-162" fmla="*/ 6858001 h 6858001"/>
              <a:gd name="connsiteX3-163" fmla="*/ 221 w 4463009"/>
              <a:gd name="connsiteY3-164" fmla="*/ 6858001 h 6858001"/>
              <a:gd name="connsiteX4-165" fmla="*/ 1399740 w 4463009"/>
              <a:gd name="connsiteY4-166" fmla="*/ 0 h 6858001"/>
              <a:gd name="connsiteX0-167" fmla="*/ 1399519 w 4462788"/>
              <a:gd name="connsiteY0-168" fmla="*/ 0 h 6858001"/>
              <a:gd name="connsiteX1-169" fmla="*/ 4462788 w 4462788"/>
              <a:gd name="connsiteY1-170" fmla="*/ 1 h 6858001"/>
              <a:gd name="connsiteX2-171" fmla="*/ 4462788 w 4462788"/>
              <a:gd name="connsiteY2-172" fmla="*/ 6858001 h 6858001"/>
              <a:gd name="connsiteX3-173" fmla="*/ 0 w 4462788"/>
              <a:gd name="connsiteY3-174" fmla="*/ 6858001 h 6858001"/>
              <a:gd name="connsiteX4-175" fmla="*/ 1399519 w 4462788"/>
              <a:gd name="connsiteY4-176"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462788" h="6858001">
                <a:moveTo>
                  <a:pt x="1399519" y="0"/>
                </a:moveTo>
                <a:lnTo>
                  <a:pt x="4462788" y="1"/>
                </a:lnTo>
                <a:lnTo>
                  <a:pt x="4462788" y="6858001"/>
                </a:lnTo>
                <a:lnTo>
                  <a:pt x="0" y="6858001"/>
                </a:lnTo>
                <a:cubicBezTo>
                  <a:pt x="1840769" y="3726543"/>
                  <a:pt x="3331188" y="3143553"/>
                  <a:pt x="1399519" y="0"/>
                </a:cubicBez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grpSp>
        <p:nvGrpSpPr>
          <p:cNvPr id="12" name="组合 11"/>
          <p:cNvGrpSpPr/>
          <p:nvPr/>
        </p:nvGrpSpPr>
        <p:grpSpPr>
          <a:xfrm flipH="1">
            <a:off x="8824686" y="2310718"/>
            <a:ext cx="3367314" cy="4547281"/>
            <a:chOff x="0" y="2320244"/>
            <a:chExt cx="3367314" cy="4547281"/>
          </a:xfrm>
        </p:grpSpPr>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sp>
        <p:nvSpPr>
          <p:cNvPr id="15" name="矩形 14"/>
          <p:cNvSpPr/>
          <p:nvPr/>
        </p:nvSpPr>
        <p:spPr>
          <a:xfrm>
            <a:off x="1200150" y="1753869"/>
            <a:ext cx="2895600" cy="521970"/>
          </a:xfrm>
          <a:prstGeom prst="rect">
            <a:avLst/>
          </a:prstGeom>
        </p:spPr>
        <p:txBody>
          <a:bodyPr wrap="square">
            <a:spAutoFit/>
          </a:bodyPr>
          <a:lstStyle/>
          <a:p>
            <a:r>
              <a:rPr lang="zh-CN" altLang="en-US" sz="2800" dirty="0">
                <a:solidFill>
                  <a:srgbClr val="FD8C08"/>
                </a:solidFill>
                <a:latin typeface="思源黑体 CN Regular" panose="020B0500000000000000" charset="-122"/>
                <a:ea typeface="思源黑体 CN Regular" panose="020B0500000000000000" charset="-122"/>
              </a:rPr>
              <a:t>知识目标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16" name="矩形 15"/>
          <p:cNvSpPr/>
          <p:nvPr/>
        </p:nvSpPr>
        <p:spPr>
          <a:xfrm>
            <a:off x="1257935" y="2275819"/>
            <a:ext cx="1706880" cy="245110"/>
          </a:xfrm>
          <a:prstGeom prst="rect">
            <a:avLst/>
          </a:prstGeom>
        </p:spPr>
        <p:txBody>
          <a:bodyPr wrap="none">
            <a:spAutoFit/>
          </a:bodyPr>
          <a:lstStyle/>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Knowledge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17" name="矩形 16"/>
          <p:cNvSpPr/>
          <p:nvPr/>
        </p:nvSpPr>
        <p:spPr>
          <a:xfrm>
            <a:off x="1200150" y="2598976"/>
            <a:ext cx="6096000" cy="460375"/>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1.了解商店介绍的设置流程。</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8" name="矩形 17"/>
          <p:cNvSpPr/>
          <p:nvPr/>
        </p:nvSpPr>
        <p:spPr>
          <a:xfrm>
            <a:off x="1200150" y="4629861"/>
            <a:ext cx="6096000" cy="460375"/>
          </a:xfrm>
          <a:prstGeom prst="rect">
            <a:avLst/>
          </a:prstGeom>
        </p:spPr>
        <p:txBody>
          <a:bodyPr>
            <a:spAutoFit/>
          </a:bodyPr>
          <a:lstStyle/>
          <a:p>
            <a:pPr>
              <a:lnSpc>
                <a:spcPct val="150000"/>
              </a:lnSpc>
            </a:pPr>
            <a:r>
              <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a:t>
            </a:r>
            <a:r>
              <a:rPr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能够在shopee平台上设置店铺介绍，并且符合规范</a:t>
            </a:r>
            <a:r>
              <a:rPr 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a:t>
            </a:r>
            <a:endParaRPr 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2" name="矩形 1"/>
          <p:cNvSpPr/>
          <p:nvPr/>
        </p:nvSpPr>
        <p:spPr>
          <a:xfrm>
            <a:off x="1200150" y="3877309"/>
            <a:ext cx="2895600" cy="521970"/>
          </a:xfrm>
          <a:prstGeom prst="rect">
            <a:avLst/>
          </a:prstGeom>
        </p:spPr>
        <p:txBody>
          <a:bodyPr wrap="square">
            <a:spAutoFit/>
          </a:bodyPr>
          <a:p>
            <a:r>
              <a:rPr lang="zh-CN" altLang="en-US" sz="2800" dirty="0">
                <a:solidFill>
                  <a:srgbClr val="FD8C08"/>
                </a:solidFill>
                <a:latin typeface="思源黑体 CN Regular" panose="020B0500000000000000" charset="-122"/>
                <a:ea typeface="思源黑体 CN Regular" panose="020B0500000000000000" charset="-122"/>
              </a:rPr>
              <a:t>技能目标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3" name="矩形 2"/>
          <p:cNvSpPr/>
          <p:nvPr/>
        </p:nvSpPr>
        <p:spPr>
          <a:xfrm>
            <a:off x="1257935" y="4399259"/>
            <a:ext cx="1300480" cy="245110"/>
          </a:xfrm>
          <a:prstGeom prst="rect">
            <a:avLst/>
          </a:prstGeom>
        </p:spPr>
        <p:txBody>
          <a:bodyPr wrap="none">
            <a:spAutoFit/>
          </a:bodyPr>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skill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9" name="矩形 8"/>
          <p:cNvSpPr/>
          <p:nvPr>
            <p:custDataLst>
              <p:tags r:id="rId3"/>
            </p:custDataLst>
          </p:nvPr>
        </p:nvSpPr>
        <p:spPr>
          <a:xfrm>
            <a:off x="5173345" y="1675129"/>
            <a:ext cx="2895600" cy="521970"/>
          </a:xfrm>
          <a:prstGeom prst="rect">
            <a:avLst/>
          </a:prstGeom>
        </p:spPr>
        <p:txBody>
          <a:bodyPr wrap="square">
            <a:spAutoFit/>
          </a:bodyPr>
          <a:p>
            <a:r>
              <a:rPr lang="zh-CN" altLang="en-US" sz="2800" dirty="0">
                <a:solidFill>
                  <a:srgbClr val="FD8C08"/>
                </a:solidFill>
                <a:latin typeface="思源黑体 CN Regular" panose="020B0500000000000000" charset="-122"/>
                <a:ea typeface="思源黑体 CN Regular" panose="020B0500000000000000" charset="-122"/>
              </a:rPr>
              <a:t>素养目标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10" name="矩形 9"/>
          <p:cNvSpPr/>
          <p:nvPr>
            <p:custDataLst>
              <p:tags r:id="rId4"/>
            </p:custDataLst>
          </p:nvPr>
        </p:nvSpPr>
        <p:spPr>
          <a:xfrm>
            <a:off x="5231130" y="2197079"/>
            <a:ext cx="1544955" cy="245110"/>
          </a:xfrm>
          <a:prstGeom prst="rect">
            <a:avLst/>
          </a:prstGeom>
        </p:spPr>
        <p:txBody>
          <a:bodyPr wrap="none">
            <a:spAutoFit/>
          </a:bodyPr>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Literacy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19" name="矩形 18"/>
          <p:cNvSpPr/>
          <p:nvPr>
            <p:custDataLst>
              <p:tags r:id="rId5"/>
            </p:custDataLst>
          </p:nvPr>
        </p:nvSpPr>
        <p:spPr>
          <a:xfrm>
            <a:off x="5173345" y="2527300"/>
            <a:ext cx="3465195"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1.树立合规意识，能够在平台规定的范围内设置商店介绍。</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96430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步骤三</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商店头像</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69506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1【如何设计一个优质的商店头像】</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商店头像和商店名称一样，是您的业务和商品类型的重要代表、和品牌的视觉化的表现。 以下是设计商店头像的6个小技巧：</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 使用品牌名称</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许多卖家为了增加品牌辨识度，会在头像中加入品牌名称，有些卖家甚至只在头像中使用自己的品牌名称（如Sony, Sudio），像这种纯文字类型的头像对买家来说更简单、清晰和直接，这样的商店头像也更专业，给买家的印象更深刻。</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13" descr="d94ebddf9e2ec10737419ae24610c04e"/>
          <p:cNvPicPr>
            <a:picLocks noChangeAspect="1"/>
          </p:cNvPicPr>
          <p:nvPr>
            <p:custDataLst>
              <p:tags r:id="rId5"/>
            </p:custDataLst>
          </p:nvPr>
        </p:nvPicPr>
        <p:blipFill>
          <a:blip r:embed="rId6"/>
          <a:stretch>
            <a:fillRect/>
          </a:stretch>
        </p:blipFill>
        <p:spPr>
          <a:xfrm>
            <a:off x="6358890" y="3936365"/>
            <a:ext cx="2832735" cy="237490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3" name="圆角矩形 2"/>
          <p:cNvSpPr/>
          <p:nvPr>
            <p:custDataLst>
              <p:tags r:id="rId7"/>
            </p:custDataLst>
          </p:nvPr>
        </p:nvSpPr>
        <p:spPr>
          <a:xfrm>
            <a:off x="2536825" y="4429125"/>
            <a:ext cx="2367280" cy="904240"/>
          </a:xfrm>
          <a:prstGeom prst="roundRect">
            <a:avLst/>
          </a:prstGeom>
          <a:noFill/>
          <a:ln w="38100" cap="flat" cmpd="sng">
            <a:gradFill>
              <a:gsLst>
                <a:gs pos="0">
                  <a:schemeClr val="accent1">
                    <a:lumMod val="5000"/>
                    <a:lumOff val="95000"/>
                  </a:schemeClr>
                </a:gs>
                <a:gs pos="74000">
                  <a:schemeClr val="accent4"/>
                </a:gs>
                <a:gs pos="83000">
                  <a:srgbClr val="FD8C08"/>
                </a:gs>
                <a:gs pos="100000">
                  <a:srgbClr val="ED7D31"/>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4" name="矩形 3"/>
          <p:cNvSpPr/>
          <p:nvPr>
            <p:custDataLst>
              <p:tags r:id="rId8"/>
            </p:custDataLst>
          </p:nvPr>
        </p:nvSpPr>
        <p:spPr>
          <a:xfrm>
            <a:off x="2676525" y="4432935"/>
            <a:ext cx="2226945" cy="852805"/>
          </a:xfrm>
          <a:prstGeom prst="rect">
            <a:avLst/>
          </a:prstGeom>
        </p:spPr>
        <p:txBody>
          <a:bodyPr wrap="square">
            <a:noAutofit/>
          </a:bodyPr>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【小提示】</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每个单词的首字母大写。</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尽量避免出现中文和奇怪的符号。</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96430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步骤三</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商店头像</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69506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1【如何设计一个优质的商店头像】</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5440680"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3.选择合适的颜色 </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在设计商店头像时，卖家可以使用不同的颜色来传达不同的含义。想想看，当买家看到头像时，想让他们有什么感觉? 是一种优雅而独特的氛围，还是温馨和宾至如归的气氛呢？例如，</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卖家可以考虑使用柔和的色调来唤起更舒适和舒缓的感觉，或者选择更明亮的颜色来表达活力和趣味。</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5" name="图片 15" descr="542a1b7a25923a8f6b7d17fd3bef19ce"/>
          <p:cNvPicPr>
            <a:picLocks noChangeAspect="1"/>
          </p:cNvPicPr>
          <p:nvPr>
            <p:custDataLst>
              <p:tags r:id="rId5"/>
            </p:custDataLst>
          </p:nvPr>
        </p:nvPicPr>
        <p:blipFill>
          <a:blip r:embed="rId6"/>
          <a:stretch>
            <a:fillRect/>
          </a:stretch>
        </p:blipFill>
        <p:spPr>
          <a:xfrm>
            <a:off x="7696200" y="2261235"/>
            <a:ext cx="3293745" cy="2760345"/>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96430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步骤三</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商店头像</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69506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1【如何设计一个优质的商店头像】</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4.添加图片</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根据喜好，</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卖家可以选择基于文字，图片或二者混合的头像，因为图片可以使头像更具吸引力。 如果只使用图片：可以设置地更细致一些，使它在视觉上更吸引力。</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19" descr="dde18f25d6fdf649bb3728351065083d"/>
          <p:cNvPicPr>
            <a:picLocks noChangeAspect="1"/>
          </p:cNvPicPr>
          <p:nvPr>
            <p:custDataLst>
              <p:tags r:id="rId5"/>
            </p:custDataLst>
          </p:nvPr>
        </p:nvPicPr>
        <p:blipFill>
          <a:blip r:embed="rId6"/>
          <a:stretch>
            <a:fillRect/>
          </a:stretch>
        </p:blipFill>
        <p:spPr>
          <a:xfrm>
            <a:off x="7072630" y="2960370"/>
            <a:ext cx="3145155" cy="263525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3" name="文本框 2"/>
          <p:cNvSpPr txBox="1"/>
          <p:nvPr/>
        </p:nvSpPr>
        <p:spPr>
          <a:xfrm>
            <a:off x="1334135" y="2874645"/>
            <a:ext cx="4982210" cy="1938020"/>
          </a:xfrm>
          <a:prstGeom prst="rect">
            <a:avLst/>
          </a:prstGeom>
          <a:noFill/>
        </p:spPr>
        <p:txBody>
          <a:bodyPr wrap="square" rtlCol="0" anchor="t">
            <a:spAutoFit/>
          </a:bodyPr>
          <a:p>
            <a:pPr algn="just">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如果同时使用文字和图片：建议尽量简化图片的设计，</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这样头像就不会太复杂。 卖家可以通过使用相同/互</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补的颜色，或者保持二者的大小相同，来确保视觉上的</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美观。 同时，建议选择符合当地市场的喜好的图片。</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435102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步骤三</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商店头像</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6737350"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【店铺介绍（Shop Description）】</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创建简单明了的描述以吸引买家到商店。可以包括商店背景，所销售产品的类型或聊天回复时间等信息。</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（1）提供关于商店的信息，如品牌历史、产品类型、发货地点、聊天回复时间和其他独特品质；</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（2）使用本土化语言介绍；且确保没有超过上传的字数限制；</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（3）尽量使用生动的符号表情分段描述，避免出现长篇文字介绍。</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4" name="圆角矩形 3"/>
          <p:cNvSpPr/>
          <p:nvPr>
            <p:custDataLst>
              <p:tags r:id="rId5"/>
            </p:custDataLst>
          </p:nvPr>
        </p:nvSpPr>
        <p:spPr>
          <a:xfrm>
            <a:off x="5582285" y="3735705"/>
            <a:ext cx="3937635" cy="1272540"/>
          </a:xfrm>
          <a:prstGeom prst="roundRect">
            <a:avLst/>
          </a:prstGeom>
          <a:noFill/>
          <a:ln w="38100" cap="flat" cmpd="sng">
            <a:gradFill>
              <a:gsLst>
                <a:gs pos="0">
                  <a:schemeClr val="accent1">
                    <a:lumMod val="5000"/>
                    <a:lumOff val="95000"/>
                  </a:schemeClr>
                </a:gs>
                <a:gs pos="74000">
                  <a:schemeClr val="accent4"/>
                </a:gs>
                <a:gs pos="83000">
                  <a:srgbClr val="FD8C08"/>
                </a:gs>
                <a:gs pos="100000">
                  <a:srgbClr val="ED7D31"/>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 name="矩形 4"/>
          <p:cNvSpPr/>
          <p:nvPr>
            <p:custDataLst>
              <p:tags r:id="rId6"/>
            </p:custDataLst>
          </p:nvPr>
        </p:nvSpPr>
        <p:spPr>
          <a:xfrm>
            <a:off x="5768975" y="3844290"/>
            <a:ext cx="3564255" cy="852805"/>
          </a:xfrm>
          <a:prstGeom prst="rect">
            <a:avLst/>
          </a:prstGeom>
        </p:spPr>
        <p:txBody>
          <a:bodyPr wrap="square">
            <a:noAutofit/>
          </a:bodyPr>
          <a:p>
            <a:pPr algn="ctr">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【小提示】</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但是，不应将个人信息(例如电子邮件地址和电话号码）放入商店介绍。</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同时，Shopee禁止在本平台之外进行交易</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pPr lvl="0" algn="l">
              <a:buClrTx/>
              <a:buSzTx/>
              <a:buFontTx/>
            </a:pP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任务</a:t>
            </a: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实</a:t>
            </a: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训</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endParaRPr>
          </a:p>
        </p:txBody>
      </p:sp>
      <p:sp>
        <p:nvSpPr>
          <p:cNvPr id="11" name="任意多边形: 形状 10"/>
          <p:cNvSpPr/>
          <p:nvPr/>
        </p:nvSpPr>
        <p:spPr>
          <a:xfrm>
            <a:off x="7729213" y="-2"/>
            <a:ext cx="4462788" cy="6858002"/>
          </a:xfrm>
          <a:custGeom>
            <a:avLst/>
            <a:gdLst>
              <a:gd name="connsiteX0" fmla="*/ 4665232 w 6146444"/>
              <a:gd name="connsiteY0" fmla="*/ 0 h 6858000"/>
              <a:gd name="connsiteX1" fmla="*/ 6146444 w 6146444"/>
              <a:gd name="connsiteY1" fmla="*/ 0 h 6858000"/>
              <a:gd name="connsiteX2" fmla="*/ 6146444 w 6146444"/>
              <a:gd name="connsiteY2" fmla="*/ 6858000 h 6858000"/>
              <a:gd name="connsiteX3" fmla="*/ 0 w 6146444"/>
              <a:gd name="connsiteY3" fmla="*/ 6858000 h 6858000"/>
              <a:gd name="connsiteX4" fmla="*/ 49977 w 6146444"/>
              <a:gd name="connsiteY4" fmla="*/ 6767484 h 6858000"/>
              <a:gd name="connsiteX5" fmla="*/ 1327701 w 6146444"/>
              <a:gd name="connsiteY5" fmla="*/ 5021943 h 6858000"/>
              <a:gd name="connsiteX6" fmla="*/ 4375701 w 6146444"/>
              <a:gd name="connsiteY6" fmla="*/ 3817257 h 6858000"/>
              <a:gd name="connsiteX7" fmla="*/ 5232044 w 6146444"/>
              <a:gd name="connsiteY7" fmla="*/ 1451429 h 6858000"/>
              <a:gd name="connsiteX8" fmla="*/ 4790492 w 6146444"/>
              <a:gd name="connsiteY8" fmla="*/ 237332 h 6858000"/>
              <a:gd name="connsiteX0-1" fmla="*/ 4665232 w 6146444"/>
              <a:gd name="connsiteY0-2" fmla="*/ 0 h 6858000"/>
              <a:gd name="connsiteX1-3" fmla="*/ 6146444 w 6146444"/>
              <a:gd name="connsiteY1-4" fmla="*/ 0 h 6858000"/>
              <a:gd name="connsiteX2-5" fmla="*/ 6146444 w 6146444"/>
              <a:gd name="connsiteY2-6" fmla="*/ 6858000 h 6858000"/>
              <a:gd name="connsiteX3-7" fmla="*/ 0 w 6146444"/>
              <a:gd name="connsiteY3-8" fmla="*/ 6858000 h 6858000"/>
              <a:gd name="connsiteX4-9" fmla="*/ 49977 w 6146444"/>
              <a:gd name="connsiteY4-10" fmla="*/ 6767484 h 6858000"/>
              <a:gd name="connsiteX5-11" fmla="*/ 4375701 w 6146444"/>
              <a:gd name="connsiteY5-12" fmla="*/ 3817257 h 6858000"/>
              <a:gd name="connsiteX6-13" fmla="*/ 5232044 w 6146444"/>
              <a:gd name="connsiteY6-14" fmla="*/ 1451429 h 6858000"/>
              <a:gd name="connsiteX7-15" fmla="*/ 4790492 w 6146444"/>
              <a:gd name="connsiteY7-16" fmla="*/ 237332 h 6858000"/>
              <a:gd name="connsiteX8-17" fmla="*/ 4665232 w 6146444"/>
              <a:gd name="connsiteY8-18" fmla="*/ 0 h 6858000"/>
              <a:gd name="connsiteX0-19" fmla="*/ 4665232 w 6146444"/>
              <a:gd name="connsiteY0-20" fmla="*/ 0 h 6858000"/>
              <a:gd name="connsiteX1-21" fmla="*/ 6146444 w 6146444"/>
              <a:gd name="connsiteY1-22" fmla="*/ 0 h 6858000"/>
              <a:gd name="connsiteX2-23" fmla="*/ 6146444 w 6146444"/>
              <a:gd name="connsiteY2-24" fmla="*/ 6858000 h 6858000"/>
              <a:gd name="connsiteX3-25" fmla="*/ 0 w 6146444"/>
              <a:gd name="connsiteY3-26" fmla="*/ 6858000 h 6858000"/>
              <a:gd name="connsiteX4-27" fmla="*/ 49977 w 6146444"/>
              <a:gd name="connsiteY4-28" fmla="*/ 6767484 h 6858000"/>
              <a:gd name="connsiteX5-29" fmla="*/ 4375701 w 6146444"/>
              <a:gd name="connsiteY5-30" fmla="*/ 3817257 h 6858000"/>
              <a:gd name="connsiteX6-31" fmla="*/ 5232044 w 6146444"/>
              <a:gd name="connsiteY6-32" fmla="*/ 1451429 h 6858000"/>
              <a:gd name="connsiteX7-33" fmla="*/ 4665232 w 6146444"/>
              <a:gd name="connsiteY7-34" fmla="*/ 0 h 6858000"/>
              <a:gd name="connsiteX0-35" fmla="*/ 4665232 w 6146444"/>
              <a:gd name="connsiteY0-36" fmla="*/ 0 h 6858000"/>
              <a:gd name="connsiteX1-37" fmla="*/ 6146444 w 6146444"/>
              <a:gd name="connsiteY1-38" fmla="*/ 0 h 6858000"/>
              <a:gd name="connsiteX2-39" fmla="*/ 6146444 w 6146444"/>
              <a:gd name="connsiteY2-40" fmla="*/ 6858000 h 6858000"/>
              <a:gd name="connsiteX3-41" fmla="*/ 0 w 6146444"/>
              <a:gd name="connsiteY3-42" fmla="*/ 6858000 h 6858000"/>
              <a:gd name="connsiteX4-43" fmla="*/ 49977 w 6146444"/>
              <a:gd name="connsiteY4-44" fmla="*/ 6767484 h 6858000"/>
              <a:gd name="connsiteX5-45" fmla="*/ 4375701 w 6146444"/>
              <a:gd name="connsiteY5-46" fmla="*/ 3817257 h 6858000"/>
              <a:gd name="connsiteX6-47" fmla="*/ 4665232 w 6146444"/>
              <a:gd name="connsiteY6-48" fmla="*/ 0 h 6858000"/>
              <a:gd name="connsiteX0-49" fmla="*/ 3431518 w 6146444"/>
              <a:gd name="connsiteY0-50" fmla="*/ 72571 h 6858000"/>
              <a:gd name="connsiteX1-51" fmla="*/ 6146444 w 6146444"/>
              <a:gd name="connsiteY1-52" fmla="*/ 0 h 6858000"/>
              <a:gd name="connsiteX2-53" fmla="*/ 6146444 w 6146444"/>
              <a:gd name="connsiteY2-54" fmla="*/ 6858000 h 6858000"/>
              <a:gd name="connsiteX3-55" fmla="*/ 0 w 6146444"/>
              <a:gd name="connsiteY3-56" fmla="*/ 6858000 h 6858000"/>
              <a:gd name="connsiteX4-57" fmla="*/ 49977 w 6146444"/>
              <a:gd name="connsiteY4-58" fmla="*/ 6767484 h 6858000"/>
              <a:gd name="connsiteX5-59" fmla="*/ 4375701 w 6146444"/>
              <a:gd name="connsiteY5-60" fmla="*/ 3817257 h 6858000"/>
              <a:gd name="connsiteX6-61" fmla="*/ 3431518 w 6146444"/>
              <a:gd name="connsiteY6-62" fmla="*/ 72571 h 6858000"/>
              <a:gd name="connsiteX0-63" fmla="*/ 3417004 w 6146444"/>
              <a:gd name="connsiteY0-64" fmla="*/ 0 h 6872515"/>
              <a:gd name="connsiteX1-65" fmla="*/ 6146444 w 6146444"/>
              <a:gd name="connsiteY1-66" fmla="*/ 14515 h 6872515"/>
              <a:gd name="connsiteX2-67" fmla="*/ 6146444 w 6146444"/>
              <a:gd name="connsiteY2-68" fmla="*/ 6872515 h 6872515"/>
              <a:gd name="connsiteX3-69" fmla="*/ 0 w 6146444"/>
              <a:gd name="connsiteY3-70" fmla="*/ 6872515 h 6872515"/>
              <a:gd name="connsiteX4-71" fmla="*/ 49977 w 6146444"/>
              <a:gd name="connsiteY4-72" fmla="*/ 6781999 h 6872515"/>
              <a:gd name="connsiteX5-73" fmla="*/ 4375701 w 6146444"/>
              <a:gd name="connsiteY5-74" fmla="*/ 3831772 h 6872515"/>
              <a:gd name="connsiteX6-75" fmla="*/ 3417004 w 6146444"/>
              <a:gd name="connsiteY6-76" fmla="*/ 0 h 6872515"/>
              <a:gd name="connsiteX0-77" fmla="*/ 3083175 w 6146444"/>
              <a:gd name="connsiteY0-78" fmla="*/ 0 h 6858001"/>
              <a:gd name="connsiteX1-79" fmla="*/ 6146444 w 6146444"/>
              <a:gd name="connsiteY1-80" fmla="*/ 1 h 6858001"/>
              <a:gd name="connsiteX2-81" fmla="*/ 6146444 w 6146444"/>
              <a:gd name="connsiteY2-82" fmla="*/ 6858001 h 6858001"/>
              <a:gd name="connsiteX3-83" fmla="*/ 0 w 6146444"/>
              <a:gd name="connsiteY3-84" fmla="*/ 6858001 h 6858001"/>
              <a:gd name="connsiteX4-85" fmla="*/ 49977 w 6146444"/>
              <a:gd name="connsiteY4-86" fmla="*/ 6767485 h 6858001"/>
              <a:gd name="connsiteX5-87" fmla="*/ 4375701 w 6146444"/>
              <a:gd name="connsiteY5-88" fmla="*/ 3817258 h 6858001"/>
              <a:gd name="connsiteX6-89" fmla="*/ 3083175 w 6146444"/>
              <a:gd name="connsiteY6-90" fmla="*/ 0 h 6858001"/>
              <a:gd name="connsiteX0-91" fmla="*/ 3083175 w 6146444"/>
              <a:gd name="connsiteY0-92" fmla="*/ 0 h 6858001"/>
              <a:gd name="connsiteX1-93" fmla="*/ 6146444 w 6146444"/>
              <a:gd name="connsiteY1-94" fmla="*/ 1 h 6858001"/>
              <a:gd name="connsiteX2-95" fmla="*/ 6146444 w 6146444"/>
              <a:gd name="connsiteY2-96" fmla="*/ 6858001 h 6858001"/>
              <a:gd name="connsiteX3-97" fmla="*/ 0 w 6146444"/>
              <a:gd name="connsiteY3-98" fmla="*/ 6858001 h 6858001"/>
              <a:gd name="connsiteX4-99" fmla="*/ 4375701 w 6146444"/>
              <a:gd name="connsiteY4-100" fmla="*/ 3817258 h 6858001"/>
              <a:gd name="connsiteX5-101" fmla="*/ 3083175 w 6146444"/>
              <a:gd name="connsiteY5-102" fmla="*/ 0 h 6858001"/>
              <a:gd name="connsiteX0-103" fmla="*/ 1370490 w 4433759"/>
              <a:gd name="connsiteY0-104" fmla="*/ 0 h 6858001"/>
              <a:gd name="connsiteX1-105" fmla="*/ 4433759 w 4433759"/>
              <a:gd name="connsiteY1-106" fmla="*/ 1 h 6858001"/>
              <a:gd name="connsiteX2-107" fmla="*/ 4433759 w 4433759"/>
              <a:gd name="connsiteY2-108" fmla="*/ 6858001 h 6858001"/>
              <a:gd name="connsiteX3-109" fmla="*/ 0 w 4433759"/>
              <a:gd name="connsiteY3-110" fmla="*/ 6843487 h 6858001"/>
              <a:gd name="connsiteX4-111" fmla="*/ 2663016 w 4433759"/>
              <a:gd name="connsiteY4-112" fmla="*/ 3817258 h 6858001"/>
              <a:gd name="connsiteX5-113" fmla="*/ 1370490 w 4433759"/>
              <a:gd name="connsiteY5-114" fmla="*/ 0 h 6858001"/>
              <a:gd name="connsiteX0-115" fmla="*/ 1370490 w 4433759"/>
              <a:gd name="connsiteY0-116" fmla="*/ 0 h 6858001"/>
              <a:gd name="connsiteX1-117" fmla="*/ 4433759 w 4433759"/>
              <a:gd name="connsiteY1-118" fmla="*/ 1 h 6858001"/>
              <a:gd name="connsiteX2-119" fmla="*/ 4433759 w 4433759"/>
              <a:gd name="connsiteY2-120" fmla="*/ 6858001 h 6858001"/>
              <a:gd name="connsiteX3-121" fmla="*/ 0 w 4433759"/>
              <a:gd name="connsiteY3-122" fmla="*/ 6843487 h 6858001"/>
              <a:gd name="connsiteX4-123" fmla="*/ 2663016 w 4433759"/>
              <a:gd name="connsiteY4-124" fmla="*/ 3817258 h 6858001"/>
              <a:gd name="connsiteX5-125" fmla="*/ 1370490 w 4433759"/>
              <a:gd name="connsiteY5-126" fmla="*/ 0 h 6858001"/>
              <a:gd name="connsiteX0-127" fmla="*/ 1497723 w 4560992"/>
              <a:gd name="connsiteY0-128" fmla="*/ 0 h 6858001"/>
              <a:gd name="connsiteX1-129" fmla="*/ 4560992 w 4560992"/>
              <a:gd name="connsiteY1-130" fmla="*/ 1 h 6858001"/>
              <a:gd name="connsiteX2-131" fmla="*/ 4560992 w 4560992"/>
              <a:gd name="connsiteY2-132" fmla="*/ 6858001 h 6858001"/>
              <a:gd name="connsiteX3-133" fmla="*/ 127233 w 4560992"/>
              <a:gd name="connsiteY3-134" fmla="*/ 6843487 h 6858001"/>
              <a:gd name="connsiteX4-135" fmla="*/ 1497723 w 4560992"/>
              <a:gd name="connsiteY4-136" fmla="*/ 0 h 6858001"/>
              <a:gd name="connsiteX0-137" fmla="*/ 1418031 w 4481300"/>
              <a:gd name="connsiteY0-138" fmla="*/ 0 h 6858001"/>
              <a:gd name="connsiteX1-139" fmla="*/ 4481300 w 4481300"/>
              <a:gd name="connsiteY1-140" fmla="*/ 1 h 6858001"/>
              <a:gd name="connsiteX2-141" fmla="*/ 4481300 w 4481300"/>
              <a:gd name="connsiteY2-142" fmla="*/ 6858001 h 6858001"/>
              <a:gd name="connsiteX3-143" fmla="*/ 47541 w 4481300"/>
              <a:gd name="connsiteY3-144" fmla="*/ 6843487 h 6858001"/>
              <a:gd name="connsiteX4-145" fmla="*/ 1418031 w 4481300"/>
              <a:gd name="connsiteY4-146" fmla="*/ 0 h 6858001"/>
              <a:gd name="connsiteX0-147" fmla="*/ 1370714 w 4433983"/>
              <a:gd name="connsiteY0-148" fmla="*/ 0 h 6858001"/>
              <a:gd name="connsiteX1-149" fmla="*/ 4433983 w 4433983"/>
              <a:gd name="connsiteY1-150" fmla="*/ 1 h 6858001"/>
              <a:gd name="connsiteX2-151" fmla="*/ 4433983 w 4433983"/>
              <a:gd name="connsiteY2-152" fmla="*/ 6858001 h 6858001"/>
              <a:gd name="connsiteX3-153" fmla="*/ 224 w 4433983"/>
              <a:gd name="connsiteY3-154" fmla="*/ 6843487 h 6858001"/>
              <a:gd name="connsiteX4-155" fmla="*/ 1370714 w 4433983"/>
              <a:gd name="connsiteY4-156" fmla="*/ 0 h 6858001"/>
              <a:gd name="connsiteX0-157" fmla="*/ 1399740 w 4463009"/>
              <a:gd name="connsiteY0-158" fmla="*/ 0 h 6858001"/>
              <a:gd name="connsiteX1-159" fmla="*/ 4463009 w 4463009"/>
              <a:gd name="connsiteY1-160" fmla="*/ 1 h 6858001"/>
              <a:gd name="connsiteX2-161" fmla="*/ 4463009 w 4463009"/>
              <a:gd name="connsiteY2-162" fmla="*/ 6858001 h 6858001"/>
              <a:gd name="connsiteX3-163" fmla="*/ 221 w 4463009"/>
              <a:gd name="connsiteY3-164" fmla="*/ 6858001 h 6858001"/>
              <a:gd name="connsiteX4-165" fmla="*/ 1399740 w 4463009"/>
              <a:gd name="connsiteY4-166" fmla="*/ 0 h 6858001"/>
              <a:gd name="connsiteX0-167" fmla="*/ 1399519 w 4462788"/>
              <a:gd name="connsiteY0-168" fmla="*/ 0 h 6858001"/>
              <a:gd name="connsiteX1-169" fmla="*/ 4462788 w 4462788"/>
              <a:gd name="connsiteY1-170" fmla="*/ 1 h 6858001"/>
              <a:gd name="connsiteX2-171" fmla="*/ 4462788 w 4462788"/>
              <a:gd name="connsiteY2-172" fmla="*/ 6858001 h 6858001"/>
              <a:gd name="connsiteX3-173" fmla="*/ 0 w 4462788"/>
              <a:gd name="connsiteY3-174" fmla="*/ 6858001 h 6858001"/>
              <a:gd name="connsiteX4-175" fmla="*/ 1399519 w 4462788"/>
              <a:gd name="connsiteY4-176"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462788" h="6858001">
                <a:moveTo>
                  <a:pt x="1399519" y="0"/>
                </a:moveTo>
                <a:lnTo>
                  <a:pt x="4462788" y="1"/>
                </a:lnTo>
                <a:lnTo>
                  <a:pt x="4462788" y="6858001"/>
                </a:lnTo>
                <a:lnTo>
                  <a:pt x="0" y="6858001"/>
                </a:lnTo>
                <a:cubicBezTo>
                  <a:pt x="1840769" y="3726543"/>
                  <a:pt x="3331188" y="3143553"/>
                  <a:pt x="1399519" y="0"/>
                </a:cubicBez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grpSp>
        <p:nvGrpSpPr>
          <p:cNvPr id="12" name="组合 11"/>
          <p:cNvGrpSpPr/>
          <p:nvPr/>
        </p:nvGrpSpPr>
        <p:grpSpPr>
          <a:xfrm flipH="1">
            <a:off x="8824686" y="2310718"/>
            <a:ext cx="3367314" cy="4547281"/>
            <a:chOff x="0" y="2320244"/>
            <a:chExt cx="3367314" cy="4547281"/>
          </a:xfrm>
        </p:grpSpPr>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sp>
        <p:nvSpPr>
          <p:cNvPr id="15" name="矩形 14"/>
          <p:cNvSpPr/>
          <p:nvPr/>
        </p:nvSpPr>
        <p:spPr>
          <a:xfrm>
            <a:off x="1200150" y="1332865"/>
            <a:ext cx="6528435" cy="953135"/>
          </a:xfrm>
          <a:prstGeom prst="rect">
            <a:avLst/>
          </a:prstGeom>
        </p:spPr>
        <p:txBody>
          <a:bodyPr wrap="square">
            <a:spAutoFit/>
          </a:bodyPr>
          <a:lstStyle/>
          <a:p>
            <a:r>
              <a:rPr lang="zh-CN" altLang="en-US" sz="2800" dirty="0">
                <a:solidFill>
                  <a:srgbClr val="FD8C08"/>
                </a:solidFill>
                <a:latin typeface="思源黑体 CN Medium" panose="020B0600000000000000" charset="-122"/>
                <a:ea typeface="思源黑体 CN Medium" panose="020B0600000000000000" charset="-122"/>
                <a:cs typeface="思源黑体 CN Medium" panose="020B0600000000000000" charset="-122"/>
              </a:rPr>
              <a:t>请同学们在shopee虚拟平台上完成店铺介绍设置，以下是任务要求：</a:t>
            </a:r>
            <a:endParaRPr lang="zh-CN" altLang="en-US" sz="2800" dirty="0">
              <a:solidFill>
                <a:srgbClr val="FD8C08"/>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7" name="矩形 16"/>
          <p:cNvSpPr/>
          <p:nvPr/>
        </p:nvSpPr>
        <p:spPr>
          <a:xfrm>
            <a:off x="1200150" y="2574290"/>
            <a:ext cx="7161530" cy="2230755"/>
          </a:xfrm>
          <a:prstGeom prst="rect">
            <a:avLst/>
          </a:prstGeom>
        </p:spPr>
        <p:txBody>
          <a:bodyPr>
            <a:noAutofit/>
          </a:bodyPr>
          <a:lstStyle/>
          <a:p>
            <a:pPr>
              <a:lnSpc>
                <a:spcPct val="150000"/>
              </a:lnSpc>
            </a:pPr>
            <a:r>
              <a:rPr lang="zh-CN" altLang="en-US" dirty="0">
                <a:solidFill>
                  <a:srgbClr val="FD8C08"/>
                </a:solidFill>
                <a:latin typeface="思源黑体 CN Medium" panose="020B0600000000000000" charset="-122"/>
                <a:ea typeface="思源黑体 CN Medium" panose="020B0600000000000000" charset="-122"/>
                <a:cs typeface="思源黑体 CN Medium" panose="020B0600000000000000" charset="-122"/>
              </a:rPr>
              <a:t>店铺名称设置：</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为店铺取一个富有吸引力和代表性的名称，突出店铺特色，吸引目标顾客群体。</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400" dirty="0">
              <a:solidFill>
                <a:srgbClr val="FD8C08"/>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800" dirty="0">
                <a:solidFill>
                  <a:srgbClr val="FD8C08"/>
                </a:solidFill>
                <a:latin typeface="思源黑体 CN Medium" panose="020B0600000000000000" charset="-122"/>
                <a:ea typeface="思源黑体 CN Medium" panose="020B0600000000000000" charset="-122"/>
                <a:cs typeface="思源黑体 CN Medium" panose="020B0600000000000000" charset="-122"/>
              </a:rPr>
              <a:t>头像设计：</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卖家</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需</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要登录TikTok Shop虚拟仿真实训平台，入驻成为卖家。</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400" dirty="0">
              <a:solidFill>
                <a:srgbClr val="FD8C08"/>
              </a:solidFill>
              <a:latin typeface="思源黑体 CN Medium" panose="020B0600000000000000" charset="-122"/>
              <a:ea typeface="思源黑体 CN Medium" panose="020B0600000000000000" charset="-122"/>
              <a:cs typeface="思源黑体 CN Medium" panose="020B0600000000000000" charset="-122"/>
              <a:sym typeface="+mn-ea"/>
            </a:endParaRPr>
          </a:p>
          <a:p>
            <a:pPr>
              <a:lnSpc>
                <a:spcPct val="150000"/>
              </a:lnSpc>
            </a:pPr>
            <a:r>
              <a:rPr lang="zh-CN" altLang="en-US" dirty="0">
                <a:solidFill>
                  <a:srgbClr val="FD8C08"/>
                </a:solidFill>
                <a:latin typeface="思源黑体 CN Medium" panose="020B0600000000000000" charset="-122"/>
                <a:ea typeface="思源黑体 CN Medium" panose="020B0600000000000000" charset="-122"/>
                <a:cs typeface="思源黑体 CN Medium" panose="020B0600000000000000" charset="-122"/>
                <a:sym typeface="+mn-ea"/>
              </a:rPr>
              <a:t>店铺描述撰写：</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rPr>
              <a:t>撰写店铺简短而有吸引力的描述，介绍店铺的特色、主营产品、服务承诺或其它吸引顾客的信息。</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grpSp>
        <p:nvGrpSpPr>
          <p:cNvPr id="16" name="组合 15"/>
          <p:cNvGrpSpPr/>
          <p:nvPr/>
        </p:nvGrpSpPr>
        <p:grpSpPr>
          <a:xfrm>
            <a:off x="866005" y="5866766"/>
            <a:ext cx="1220844" cy="523219"/>
            <a:chOff x="-1905000" y="-901700"/>
            <a:chExt cx="1244600" cy="533400"/>
          </a:xfrm>
        </p:grpSpPr>
        <p:grpSp>
          <p:nvGrpSpPr>
            <p:cNvPr id="18" name="组合 17"/>
            <p:cNvGrpSpPr/>
            <p:nvPr/>
          </p:nvGrpSpPr>
          <p:grpSpPr>
            <a:xfrm>
              <a:off x="-1905000" y="-901700"/>
              <a:ext cx="1244600" cy="101600"/>
              <a:chOff x="-1905000" y="-901700"/>
              <a:chExt cx="1244600" cy="101600"/>
            </a:xfrm>
          </p:grpSpPr>
          <p:sp>
            <p:nvSpPr>
              <p:cNvPr id="19" name="椭圆 18"/>
              <p:cNvSpPr/>
              <p:nvPr>
                <p:custDataLst>
                  <p:tags r:id="rId3"/>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椭圆 19"/>
              <p:cNvSpPr/>
              <p:nvPr>
                <p:custDataLst>
                  <p:tags r:id="rId4"/>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椭圆 20"/>
              <p:cNvSpPr/>
              <p:nvPr>
                <p:custDataLst>
                  <p:tags r:id="rId5"/>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椭圆 21"/>
              <p:cNvSpPr/>
              <p:nvPr>
                <p:custDataLst>
                  <p:tags r:id="rId6"/>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椭圆 22"/>
              <p:cNvSpPr/>
              <p:nvPr>
                <p:custDataLst>
                  <p:tags r:id="rId7"/>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椭圆 45"/>
              <p:cNvSpPr/>
              <p:nvPr>
                <p:custDataLst>
                  <p:tags r:id="rId8"/>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7" name="组合 46"/>
            <p:cNvGrpSpPr/>
            <p:nvPr/>
          </p:nvGrpSpPr>
          <p:grpSpPr>
            <a:xfrm>
              <a:off x="-1905000" y="-685800"/>
              <a:ext cx="1244600" cy="101600"/>
              <a:chOff x="-1905000" y="-901700"/>
              <a:chExt cx="1244600" cy="101600"/>
            </a:xfrm>
          </p:grpSpPr>
          <p:sp>
            <p:nvSpPr>
              <p:cNvPr id="48" name="椭圆 47"/>
              <p:cNvSpPr/>
              <p:nvPr>
                <p:custDataLst>
                  <p:tags r:id="rId9"/>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椭圆 48"/>
              <p:cNvSpPr/>
              <p:nvPr>
                <p:custDataLst>
                  <p:tags r:id="rId10"/>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0" name="椭圆 49"/>
              <p:cNvSpPr/>
              <p:nvPr>
                <p:custDataLst>
                  <p:tags r:id="rId11"/>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椭圆 50"/>
              <p:cNvSpPr/>
              <p:nvPr>
                <p:custDataLst>
                  <p:tags r:id="rId12"/>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椭圆 51"/>
              <p:cNvSpPr/>
              <p:nvPr>
                <p:custDataLst>
                  <p:tags r:id="rId13"/>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椭圆 52"/>
              <p:cNvSpPr/>
              <p:nvPr>
                <p:custDataLst>
                  <p:tags r:id="rId14"/>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4" name="组合 53"/>
            <p:cNvGrpSpPr/>
            <p:nvPr/>
          </p:nvGrpSpPr>
          <p:grpSpPr>
            <a:xfrm>
              <a:off x="-1905000" y="-469900"/>
              <a:ext cx="1244600" cy="101600"/>
              <a:chOff x="-1905000" y="-901700"/>
              <a:chExt cx="1244600" cy="101600"/>
            </a:xfrm>
          </p:grpSpPr>
          <p:sp>
            <p:nvSpPr>
              <p:cNvPr id="55" name="椭圆 54"/>
              <p:cNvSpPr/>
              <p:nvPr>
                <p:custDataLst>
                  <p:tags r:id="rId15"/>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椭圆 55"/>
              <p:cNvSpPr/>
              <p:nvPr>
                <p:custDataLst>
                  <p:tags r:id="rId16"/>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椭圆 56"/>
              <p:cNvSpPr/>
              <p:nvPr>
                <p:custDataLst>
                  <p:tags r:id="rId17"/>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8" name="椭圆 57"/>
              <p:cNvSpPr/>
              <p:nvPr>
                <p:custDataLst>
                  <p:tags r:id="rId18"/>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9" name="椭圆 58"/>
              <p:cNvSpPr/>
              <p:nvPr>
                <p:custDataLst>
                  <p:tags r:id="rId19"/>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0" name="椭圆 59"/>
              <p:cNvSpPr/>
              <p:nvPr>
                <p:custDataLst>
                  <p:tags r:id="rId20"/>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65" name="组合 64"/>
          <p:cNvGrpSpPr/>
          <p:nvPr/>
        </p:nvGrpSpPr>
        <p:grpSpPr>
          <a:xfrm>
            <a:off x="385762" y="326231"/>
            <a:ext cx="542926" cy="366713"/>
            <a:chOff x="380999" y="380999"/>
            <a:chExt cx="542926" cy="366713"/>
          </a:xfrm>
        </p:grpSpPr>
        <p:sp>
          <p:nvSpPr>
            <p:cNvPr id="66" name="矩形: 圆角 3"/>
            <p:cNvSpPr/>
            <p:nvPr>
              <p:custDataLst>
                <p:tags r:id="rId21"/>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7" name="矩形: 圆角 4"/>
            <p:cNvSpPr/>
            <p:nvPr>
              <p:custDataLst>
                <p:tags r:id="rId22"/>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8" name="矩形: 圆角 5"/>
            <p:cNvSpPr/>
            <p:nvPr>
              <p:custDataLst>
                <p:tags r:id="rId23"/>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形状 6"/>
          <p:cNvSpPr/>
          <p:nvPr>
            <p:custDataLst>
              <p:tags r:id="rId1"/>
            </p:custDataLst>
          </p:nvPr>
        </p:nvSpPr>
        <p:spPr>
          <a:xfrm>
            <a:off x="0" y="6350"/>
            <a:ext cx="12192000" cy="5575935"/>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lvl="0" algn="ctr">
              <a:buClrTx/>
              <a:buSzTx/>
              <a:buFontTx/>
            </a:pPr>
            <a:endParaRPr lang="zh-CN" altLang="en-US">
              <a:sym typeface="+mn-lt"/>
            </a:endParaRPr>
          </a:p>
        </p:txBody>
      </p:sp>
      <p:sp>
        <p:nvSpPr>
          <p:cNvPr id="3" name="任意多边形: 形状 6"/>
          <p:cNvSpPr/>
          <p:nvPr>
            <p:custDataLst>
              <p:tags r:id="rId2"/>
            </p:custDataLst>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8" name="矩形: 圆角 7"/>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grpSp>
        <p:nvGrpSpPr>
          <p:cNvPr id="16" name="组合 15"/>
          <p:cNvGrpSpPr/>
          <p:nvPr/>
        </p:nvGrpSpPr>
        <p:grpSpPr>
          <a:xfrm>
            <a:off x="323630" y="2381250"/>
            <a:ext cx="3887092" cy="3887092"/>
            <a:chOff x="5334000" y="2608943"/>
            <a:chExt cx="3367313" cy="3367313"/>
          </a:xfrm>
        </p:grpSpPr>
        <p:sp>
          <p:nvSpPr>
            <p:cNvPr id="15" name="椭圆 14"/>
            <p:cNvSpPr/>
            <p:nvPr/>
          </p:nvSpPr>
          <p:spPr>
            <a:xfrm>
              <a:off x="6255657" y="3530600"/>
              <a:ext cx="1524000" cy="1524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025243" y="3300186"/>
              <a:ext cx="1984828" cy="1984828"/>
            </a:xfrm>
            <a:prstGeom prst="ellipse">
              <a:avLst/>
            </a:prstGeom>
            <a:noFill/>
            <a:ln w="15081"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椭圆 19"/>
            <p:cNvSpPr/>
            <p:nvPr/>
          </p:nvSpPr>
          <p:spPr>
            <a:xfrm>
              <a:off x="5794828" y="3069772"/>
              <a:ext cx="2445657" cy="2445657"/>
            </a:xfrm>
            <a:prstGeom prst="ellipse">
              <a:avLst/>
            </a:prstGeom>
            <a:noFill/>
            <a:ln w="11113"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椭圆 20"/>
            <p:cNvSpPr/>
            <p:nvPr/>
          </p:nvSpPr>
          <p:spPr>
            <a:xfrm>
              <a:off x="5564414" y="2839357"/>
              <a:ext cx="2906485" cy="2906485"/>
            </a:xfrm>
            <a:prstGeom prst="ellipse">
              <a:avLst/>
            </a:prstGeom>
            <a:noFill/>
            <a:ln w="7144"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椭圆 16"/>
            <p:cNvSpPr/>
            <p:nvPr/>
          </p:nvSpPr>
          <p:spPr>
            <a:xfrm>
              <a:off x="5334000" y="2608943"/>
              <a:ext cx="3367313" cy="3367313"/>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0" y="2320244"/>
            <a:ext cx="3367314" cy="4547281"/>
            <a:chOff x="0" y="2320244"/>
            <a:chExt cx="3367314" cy="4547281"/>
          </a:xfrm>
        </p:grpSpPr>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8" name="图片 17"/>
            <p:cNvPicPr>
              <a:picLocks noChangeAspect="1"/>
            </p:cNvPicPr>
            <p:nvPr/>
          </p:nvPicPr>
          <p:blipFill rotWithShape="1">
            <a:blip r:embed="rId4">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grpSp>
        <p:nvGrpSpPr>
          <p:cNvPr id="45" name="组合 44"/>
          <p:cNvGrpSpPr/>
          <p:nvPr/>
        </p:nvGrpSpPr>
        <p:grpSpPr>
          <a:xfrm>
            <a:off x="3713432" y="1858988"/>
            <a:ext cx="746760" cy="320040"/>
            <a:chOff x="-1905000" y="-901700"/>
            <a:chExt cx="1244600" cy="533400"/>
          </a:xfrm>
        </p:grpSpPr>
        <p:grpSp>
          <p:nvGrpSpPr>
            <p:cNvPr id="30" name="组合 29"/>
            <p:cNvGrpSpPr/>
            <p:nvPr/>
          </p:nvGrpSpPr>
          <p:grpSpPr>
            <a:xfrm>
              <a:off x="-1905000" y="-901700"/>
              <a:ext cx="1244600" cy="101600"/>
              <a:chOff x="-1905000" y="-901700"/>
              <a:chExt cx="1244600" cy="101600"/>
            </a:xfrm>
          </p:grpSpPr>
          <p:sp>
            <p:nvSpPr>
              <p:cNvPr id="24" name="椭圆 23"/>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1905000" y="-685800"/>
              <a:ext cx="1244600" cy="101600"/>
              <a:chOff x="-1905000" y="-901700"/>
              <a:chExt cx="1244600" cy="101600"/>
            </a:xfrm>
          </p:grpSpPr>
          <p:sp>
            <p:nvSpPr>
              <p:cNvPr id="32" name="椭圆 31"/>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1905000" y="-469900"/>
              <a:ext cx="1244600" cy="101600"/>
              <a:chOff x="-1905000" y="-901700"/>
              <a:chExt cx="1244600" cy="101600"/>
            </a:xfrm>
          </p:grpSpPr>
          <p:sp>
            <p:nvSpPr>
              <p:cNvPr id="39" name="椭圆 38"/>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文本框 22"/>
          <p:cNvSpPr txBox="1"/>
          <p:nvPr/>
        </p:nvSpPr>
        <p:spPr>
          <a:xfrm>
            <a:off x="4904917" y="1722720"/>
            <a:ext cx="2621878" cy="583565"/>
          </a:xfrm>
          <a:prstGeom prst="rect">
            <a:avLst/>
          </a:prstGeom>
          <a:noFill/>
        </p:spPr>
        <p:txBody>
          <a:bodyPr wrap="square" rtlCol="0">
            <a:spAutoFit/>
          </a:bodyPr>
          <a:lstStyle/>
          <a:p>
            <a:r>
              <a:rPr lang="zh-CN" altLang="en-US" sz="3200" spc="300" dirty="0">
                <a:solidFill>
                  <a:schemeClr val="bg1"/>
                </a:solidFill>
                <a:effectLst>
                  <a:outerShdw blurRad="38100" dist="38100" dir="2700000" algn="tl">
                    <a:srgbClr val="000000">
                      <a:alpha val="43137"/>
                    </a:srgbClr>
                  </a:outerShdw>
                </a:effectLst>
                <a:latin typeface="汉仪雅酷黑 45W" panose="020B0404020202020204" pitchFamily="34" charset="-122"/>
                <a:ea typeface="汉仪雅酷黑 45W" panose="020B0404020202020204" pitchFamily="34" charset="-122"/>
              </a:rPr>
              <a:t>恭喜你</a:t>
            </a:r>
            <a:endParaRPr lang="zh-CN" altLang="en-US" sz="3200" spc="300" dirty="0">
              <a:solidFill>
                <a:schemeClr val="bg1"/>
              </a:solidFill>
              <a:effectLst>
                <a:outerShdw blurRad="38100" dist="38100" dir="2700000" algn="tl">
                  <a:srgbClr val="000000">
                    <a:alpha val="43137"/>
                  </a:srgbClr>
                </a:outerShdw>
              </a:effectLst>
              <a:latin typeface="汉仪雅酷黑 45W" panose="020B0404020202020204" pitchFamily="34" charset="-122"/>
              <a:ea typeface="汉仪雅酷黑 45W" panose="020B0404020202020204" pitchFamily="34" charset="-122"/>
            </a:endParaRPr>
          </a:p>
        </p:txBody>
      </p:sp>
      <p:sp>
        <p:nvSpPr>
          <p:cNvPr id="46" name="文本框 45"/>
          <p:cNvSpPr txBox="1"/>
          <p:nvPr/>
        </p:nvSpPr>
        <p:spPr>
          <a:xfrm>
            <a:off x="4867227" y="2293145"/>
            <a:ext cx="6859707" cy="829945"/>
          </a:xfrm>
          <a:prstGeom prst="rect">
            <a:avLst/>
          </a:prstGeom>
          <a:noFill/>
        </p:spPr>
        <p:txBody>
          <a:bodyPr wrap="square" rtlCol="0">
            <a:spAutoFit/>
          </a:bodyPr>
          <a:lstStyle/>
          <a:p>
            <a:r>
              <a:rPr lang="zh-CN" altLang="en-US" sz="4800" b="1" dirty="0">
                <a:solidFill>
                  <a:schemeClr val="bg1"/>
                </a:solidFill>
                <a:effectLst>
                  <a:outerShdw blurRad="38100" dist="38100" dir="2700000" algn="tl">
                    <a:srgbClr val="000000">
                      <a:alpha val="43137"/>
                    </a:srgbClr>
                  </a:outerShdw>
                </a:effectLst>
                <a:latin typeface="+mn-ea"/>
              </a:rPr>
              <a:t>完成本任务的学习</a:t>
            </a:r>
            <a:endParaRPr lang="zh-CN" altLang="en-US" sz="4800" b="1" dirty="0">
              <a:solidFill>
                <a:schemeClr val="bg1"/>
              </a:solidFill>
              <a:effectLst>
                <a:outerShdw blurRad="38100" dist="38100" dir="2700000" algn="tl">
                  <a:srgbClr val="000000">
                    <a:alpha val="43137"/>
                  </a:srgbClr>
                </a:outerShdw>
              </a:effectLst>
              <a:latin typeface="+mn-ea"/>
            </a:endParaRPr>
          </a:p>
        </p:txBody>
      </p:sp>
      <p:sp>
        <p:nvSpPr>
          <p:cNvPr id="48" name="矩形 47"/>
          <p:cNvSpPr/>
          <p:nvPr/>
        </p:nvSpPr>
        <p:spPr>
          <a:xfrm>
            <a:off x="4867564" y="3309158"/>
            <a:ext cx="5702646" cy="260350"/>
          </a:xfrm>
          <a:prstGeom prst="rect">
            <a:avLst/>
          </a:prstGeom>
        </p:spPr>
        <p:txBody>
          <a:bodyPr wrap="square">
            <a:spAutoFit/>
          </a:bodyPr>
          <a:lstStyle/>
          <a:p>
            <a:pPr algn="dist"/>
            <a:r>
              <a:rPr lang="en-US" altLang="zh-CN" sz="1100" dirty="0">
                <a:solidFill>
                  <a:schemeClr val="bg1"/>
                </a:solidFill>
                <a:latin typeface="思源黑体 CN Medium" panose="020B0600000000000000" charset="-122"/>
                <a:ea typeface="思源黑体 CN Medium" panose="020B0600000000000000" charset="-122"/>
              </a:rPr>
              <a:t>Congratulations to you</a:t>
            </a:r>
            <a:endParaRPr lang="en-US" altLang="zh-CN" sz="1100" dirty="0">
              <a:solidFill>
                <a:schemeClr val="bg1"/>
              </a:solidFill>
              <a:latin typeface="思源黑体 CN Medium" panose="020B0600000000000000" charset="-122"/>
              <a:ea typeface="思源黑体 CN Medium" panose="020B0600000000000000" charset="-122"/>
            </a:endParaRPr>
          </a:p>
        </p:txBody>
      </p:sp>
      <p:sp>
        <p:nvSpPr>
          <p:cNvPr id="52" name="任意多边形: 形状 51"/>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4" name="任意多边形: 形状 5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nvGrpSpPr>
          <p:cNvPr id="69" name="图形 4"/>
          <p:cNvGrpSpPr/>
          <p:nvPr/>
        </p:nvGrpSpPr>
        <p:grpSpPr>
          <a:xfrm>
            <a:off x="4636941" y="6279365"/>
            <a:ext cx="170587" cy="229634"/>
            <a:chOff x="6272974" y="1642396"/>
            <a:chExt cx="247650" cy="333373"/>
          </a:xfrm>
          <a:solidFill>
            <a:schemeClr val="bg1"/>
          </a:solidFill>
        </p:grpSpPr>
        <p:sp>
          <p:nvSpPr>
            <p:cNvPr id="70" name="任意多边形: 形状 69"/>
            <p:cNvSpPr/>
            <p:nvPr/>
          </p:nvSpPr>
          <p:spPr>
            <a:xfrm rot="-1356795">
              <a:off x="6329931" y="1662936"/>
              <a:ext cx="133537" cy="133537"/>
            </a:xfrm>
            <a:custGeom>
              <a:avLst/>
              <a:gdLst>
                <a:gd name="connsiteX0" fmla="*/ 133537 w 133537"/>
                <a:gd name="connsiteY0" fmla="*/ 66769 h 133537"/>
                <a:gd name="connsiteX1" fmla="*/ 66769 w 133537"/>
                <a:gd name="connsiteY1" fmla="*/ 133537 h 133537"/>
                <a:gd name="connsiteX2" fmla="*/ 0 w 133537"/>
                <a:gd name="connsiteY2" fmla="*/ 66769 h 133537"/>
                <a:gd name="connsiteX3" fmla="*/ 66769 w 133537"/>
                <a:gd name="connsiteY3" fmla="*/ 0 h 133537"/>
                <a:gd name="connsiteX4" fmla="*/ 133537 w 133537"/>
                <a:gd name="connsiteY4" fmla="*/ 66769 h 133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7" h="133537">
                  <a:moveTo>
                    <a:pt x="133537" y="66769"/>
                  </a:moveTo>
                  <a:cubicBezTo>
                    <a:pt x="133537" y="103644"/>
                    <a:pt x="103644" y="133537"/>
                    <a:pt x="66769" y="133537"/>
                  </a:cubicBezTo>
                  <a:cubicBezTo>
                    <a:pt x="29893" y="133537"/>
                    <a:pt x="0" y="103644"/>
                    <a:pt x="0" y="66769"/>
                  </a:cubicBezTo>
                  <a:cubicBezTo>
                    <a:pt x="0" y="29893"/>
                    <a:pt x="29893" y="0"/>
                    <a:pt x="66769" y="0"/>
                  </a:cubicBezTo>
                  <a:cubicBezTo>
                    <a:pt x="103644" y="0"/>
                    <a:pt x="133537" y="29893"/>
                    <a:pt x="133537" y="66769"/>
                  </a:cubicBezTo>
                  <a:close/>
                </a:path>
              </a:pathLst>
            </a:custGeom>
            <a:grpFill/>
            <a:ln w="9525" cap="flat">
              <a:noFill/>
              <a:prstDash val="solid"/>
              <a:miter/>
            </a:ln>
          </p:spPr>
          <p:txBody>
            <a:bodyPr rtlCol="0" anchor="ctr"/>
            <a:lstStyle/>
            <a:p>
              <a:endParaRPr lang="zh-CN" altLang="en-US" sz="1400">
                <a:cs typeface="+mn-ea"/>
                <a:sym typeface="+mn-lt"/>
              </a:endParaRPr>
            </a:p>
          </p:txBody>
        </p:sp>
        <p:sp>
          <p:nvSpPr>
            <p:cNvPr id="71" name="任意多边形: 形状 70"/>
            <p:cNvSpPr/>
            <p:nvPr/>
          </p:nvSpPr>
          <p:spPr>
            <a:xfrm>
              <a:off x="6272974" y="1819465"/>
              <a:ext cx="247650" cy="156305"/>
            </a:xfrm>
            <a:custGeom>
              <a:avLst/>
              <a:gdLst>
                <a:gd name="connsiteX0" fmla="*/ 123825 w 247650"/>
                <a:gd name="connsiteY0" fmla="*/ 0 h 156305"/>
                <a:gd name="connsiteX1" fmla="*/ 123825 w 247650"/>
                <a:gd name="connsiteY1" fmla="*/ 0 h 156305"/>
                <a:gd name="connsiteX2" fmla="*/ 0 w 247650"/>
                <a:gd name="connsiteY2" fmla="*/ 123825 h 156305"/>
                <a:gd name="connsiteX3" fmla="*/ 0 w 247650"/>
                <a:gd name="connsiteY3" fmla="*/ 123825 h 156305"/>
                <a:gd name="connsiteX4" fmla="*/ 32480 w 247650"/>
                <a:gd name="connsiteY4" fmla="*/ 156305 h 156305"/>
                <a:gd name="connsiteX5" fmla="*/ 215170 w 247650"/>
                <a:gd name="connsiteY5" fmla="*/ 156305 h 156305"/>
                <a:gd name="connsiteX6" fmla="*/ 247650 w 247650"/>
                <a:gd name="connsiteY6" fmla="*/ 123825 h 156305"/>
                <a:gd name="connsiteX7" fmla="*/ 247650 w 247650"/>
                <a:gd name="connsiteY7" fmla="*/ 123825 h 156305"/>
                <a:gd name="connsiteX8" fmla="*/ 123825 w 247650"/>
                <a:gd name="connsiteY8" fmla="*/ 0 h 156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50" h="156305">
                  <a:moveTo>
                    <a:pt x="123825" y="0"/>
                  </a:moveTo>
                  <a:lnTo>
                    <a:pt x="123825" y="0"/>
                  </a:lnTo>
                  <a:cubicBezTo>
                    <a:pt x="55436" y="0"/>
                    <a:pt x="0" y="55435"/>
                    <a:pt x="0" y="123825"/>
                  </a:cubicBezTo>
                  <a:lnTo>
                    <a:pt x="0" y="123825"/>
                  </a:lnTo>
                  <a:cubicBezTo>
                    <a:pt x="0" y="141732"/>
                    <a:pt x="14573" y="156305"/>
                    <a:pt x="32480" y="156305"/>
                  </a:cubicBezTo>
                  <a:lnTo>
                    <a:pt x="215170" y="156305"/>
                  </a:lnTo>
                  <a:cubicBezTo>
                    <a:pt x="233077" y="156305"/>
                    <a:pt x="247650" y="141732"/>
                    <a:pt x="247650" y="123825"/>
                  </a:cubicBezTo>
                  <a:lnTo>
                    <a:pt x="247650" y="123825"/>
                  </a:lnTo>
                  <a:cubicBezTo>
                    <a:pt x="247650" y="55435"/>
                    <a:pt x="192215" y="0"/>
                    <a:pt x="123825" y="0"/>
                  </a:cubicBezTo>
                  <a:close/>
                </a:path>
              </a:pathLst>
            </a:custGeom>
            <a:grpFill/>
            <a:ln w="9525" cap="flat">
              <a:noFill/>
              <a:prstDash val="solid"/>
              <a:miter/>
            </a:ln>
          </p:spPr>
          <p:txBody>
            <a:bodyPr rtlCol="0" anchor="ctr"/>
            <a:lstStyle/>
            <a:p>
              <a:endParaRPr lang="zh-CN" altLang="en-US" sz="1400">
                <a:cs typeface="+mn-ea"/>
                <a:sym typeface="+mn-lt"/>
              </a:endParaRPr>
            </a:p>
          </p:txBody>
        </p:sp>
      </p:grpSp>
      <p:sp>
        <p:nvSpPr>
          <p:cNvPr id="2" name="文本框 1"/>
          <p:cNvSpPr txBox="1"/>
          <p:nvPr>
            <p:custDataLst>
              <p:tags r:id="rId5"/>
            </p:custDataLst>
          </p:nvPr>
        </p:nvSpPr>
        <p:spPr>
          <a:xfrm>
            <a:off x="2743787" y="325566"/>
            <a:ext cx="3679190" cy="306705"/>
          </a:xfrm>
          <a:prstGeom prst="rect">
            <a:avLst/>
          </a:prstGeom>
          <a:noFill/>
        </p:spPr>
        <p:txBody>
          <a:bodyPr wrap="square" rtlCol="0">
            <a:spAutoFit/>
          </a:bodyPr>
          <a:p>
            <a:r>
              <a:rPr lang="en-US"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Shopee</a:t>
            </a:r>
            <a:r>
              <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电商平台实训课程</a:t>
            </a:r>
            <a:endPar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任务导入</a:t>
            </a:r>
            <a:endParaRPr lang="zh-CN" altLang="en-US" sz="2400" b="1" spc="300" dirty="0">
              <a:latin typeface="思源黑体 CN Bold" panose="020B0800000000000000" charset="-122"/>
              <a:ea typeface="思源黑体 CN Bold" panose="020B0800000000000000" charset="-122"/>
            </a:endParaRPr>
          </a:p>
        </p:txBody>
      </p:sp>
      <p:sp>
        <p:nvSpPr>
          <p:cNvPr id="10" name="椭圆 9"/>
          <p:cNvSpPr/>
          <p:nvPr/>
        </p:nvSpPr>
        <p:spPr>
          <a:xfrm>
            <a:off x="888535" y="1595546"/>
            <a:ext cx="4340923" cy="4340923"/>
          </a:xfrm>
          <a:prstGeom prst="ellipse">
            <a:avLst/>
          </a:prstGeom>
          <a:solidFill>
            <a:srgbClr val="FFD4A0">
              <a:alpha val="52000"/>
            </a:srgb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9" name="椭圆 8"/>
          <p:cNvSpPr/>
          <p:nvPr/>
        </p:nvSpPr>
        <p:spPr>
          <a:xfrm>
            <a:off x="1381026" y="2088037"/>
            <a:ext cx="3355942" cy="3355942"/>
          </a:xfrm>
          <a:prstGeom prst="ellipse">
            <a:avLst/>
          </a:prstGeom>
          <a:solidFill>
            <a:srgbClr val="FEBB5A"/>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 name="椭圆 2"/>
          <p:cNvSpPr/>
          <p:nvPr/>
        </p:nvSpPr>
        <p:spPr>
          <a:xfrm>
            <a:off x="1877579" y="2492833"/>
            <a:ext cx="2362835" cy="254635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nvGrpSpPr>
          <p:cNvPr id="16" name="组合 15"/>
          <p:cNvGrpSpPr/>
          <p:nvPr/>
        </p:nvGrpSpPr>
        <p:grpSpPr>
          <a:xfrm>
            <a:off x="2107815" y="1924009"/>
            <a:ext cx="1892938" cy="3785876"/>
            <a:chOff x="1819633" y="607219"/>
            <a:chExt cx="2926086" cy="5852172"/>
          </a:xfrm>
        </p:grpSpPr>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flipH="1">
              <a:off x="1947861" y="683720"/>
              <a:ext cx="2697592" cy="568880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19633" y="607219"/>
              <a:ext cx="2926086" cy="5852172"/>
            </a:xfrm>
            <a:prstGeom prst="rect">
              <a:avLst/>
            </a:prstGeom>
          </p:spPr>
        </p:pic>
      </p:grpSp>
      <p:grpSp>
        <p:nvGrpSpPr>
          <p:cNvPr id="20" name="组合 19"/>
          <p:cNvGrpSpPr/>
          <p:nvPr/>
        </p:nvGrpSpPr>
        <p:grpSpPr>
          <a:xfrm>
            <a:off x="5880995" y="1715678"/>
            <a:ext cx="2050452" cy="736564"/>
            <a:chOff x="5717235" y="1715678"/>
            <a:chExt cx="2050452" cy="736564"/>
          </a:xfrm>
        </p:grpSpPr>
        <p:sp>
          <p:nvSpPr>
            <p:cNvPr id="18" name="文本框 17"/>
            <p:cNvSpPr txBox="1"/>
            <p:nvPr/>
          </p:nvSpPr>
          <p:spPr>
            <a:xfrm>
              <a:off x="5717235" y="1715678"/>
              <a:ext cx="1892935" cy="306705"/>
            </a:xfrm>
            <a:prstGeom prst="rect">
              <a:avLst/>
            </a:prstGeom>
            <a:noFill/>
          </p:spPr>
          <p:txBody>
            <a:bodyPr wrap="square" rtlCol="0">
              <a:spAutoFit/>
            </a:bodyPr>
            <a:lstStyle/>
            <a:p>
              <a:r>
                <a:rPr lang="zh-CN" altLang="en-US" sz="1400" dirty="0">
                  <a:latin typeface="汉仪雅酷黑 45W" panose="020B0404020202020204" pitchFamily="34" charset="-122"/>
                  <a:ea typeface="汉仪雅酷黑 45W" panose="020B0404020202020204" pitchFamily="34" charset="-122"/>
                </a:rPr>
                <a:t>本次任务预计</a:t>
              </a:r>
              <a:r>
                <a:rPr lang="zh-CN" altLang="en-US" sz="1400" dirty="0">
                  <a:latin typeface="汉仪雅酷黑 45W" panose="020B0404020202020204" pitchFamily="34" charset="-122"/>
                  <a:ea typeface="汉仪雅酷黑 45W" panose="020B0404020202020204" pitchFamily="34" charset="-122"/>
                </a:rPr>
                <a:t>时间</a:t>
              </a:r>
              <a:endParaRPr lang="zh-CN" altLang="en-US" sz="1400" dirty="0">
                <a:latin typeface="汉仪雅酷黑 45W" panose="020B0404020202020204" pitchFamily="34" charset="-122"/>
                <a:ea typeface="汉仪雅酷黑 45W" panose="020B0404020202020204" pitchFamily="34" charset="-122"/>
              </a:endParaRPr>
            </a:p>
          </p:txBody>
        </p:sp>
        <p:sp>
          <p:nvSpPr>
            <p:cNvPr id="19" name="文本框 18"/>
            <p:cNvSpPr txBox="1"/>
            <p:nvPr/>
          </p:nvSpPr>
          <p:spPr>
            <a:xfrm>
              <a:off x="5717235" y="1991867"/>
              <a:ext cx="2050452" cy="460375"/>
            </a:xfrm>
            <a:prstGeom prst="rect">
              <a:avLst/>
            </a:prstGeom>
          </p:spPr>
          <p:txBody>
            <a:bodyPr wrap="square">
              <a:spAutoFit/>
            </a:bodyPr>
            <a:lstStyle>
              <a:defPPr>
                <a:defRPr lang="zh-CN"/>
              </a:defPPr>
              <a:lvl1pPr>
                <a:defRPr sz="2800" b="1">
                  <a:gradFill flip="none" rotWithShape="1">
                    <a:gsLst>
                      <a:gs pos="0">
                        <a:srgbClr val="C34D99"/>
                      </a:gs>
                      <a:gs pos="100000">
                        <a:srgbClr val="2050DC"/>
                      </a:gs>
                    </a:gsLst>
                    <a:lin ang="2700000" scaled="1"/>
                    <a:tileRect/>
                  </a:gradFill>
                  <a:latin typeface="+mn-ea"/>
                </a:defRPr>
              </a:lvl1pPr>
            </a:lstStyle>
            <a:p>
              <a:r>
                <a:rPr lang="en-US" altLang="zh-CN" sz="2400" dirty="0">
                  <a:solidFill>
                    <a:srgbClr val="FD8C08"/>
                  </a:solidFill>
                </a:rPr>
                <a:t>20min</a:t>
              </a:r>
              <a:endParaRPr lang="en-US" altLang="zh-CN" sz="2400" dirty="0">
                <a:solidFill>
                  <a:srgbClr val="FD8C08"/>
                </a:solidFill>
              </a:endParaRPr>
            </a:p>
          </p:txBody>
        </p:sp>
      </p:grpSp>
      <p:cxnSp>
        <p:nvCxnSpPr>
          <p:cNvPr id="25" name="直接连接符 24"/>
          <p:cNvCxnSpPr/>
          <p:nvPr/>
        </p:nvCxnSpPr>
        <p:spPr>
          <a:xfrm>
            <a:off x="8041064" y="1839755"/>
            <a:ext cx="0" cy="496562"/>
          </a:xfrm>
          <a:prstGeom prst="line">
            <a:avLst/>
          </a:prstGeom>
          <a:ln w="25400" cap="flat" cmpd="sng">
            <a:solidFill>
              <a:srgbClr val="FD8C08"/>
            </a:solidFill>
            <a:prstDash val="solid"/>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880735" y="2700020"/>
            <a:ext cx="5073015" cy="2954020"/>
          </a:xfrm>
          <a:prstGeom prst="rect">
            <a:avLst/>
          </a:prstGeom>
        </p:spPr>
        <p:txBody>
          <a:bodyPr wrap="square">
            <a:noAutofit/>
          </a:bodyPr>
          <a:lstStyle/>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作为A职业技术学院的一名学生，你被委派负责完成Shopee平台店铺介绍的设置。</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店铺介绍是店铺的门面，良好的设置可以吸引更多顾客，提高销量。</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21" name="图片 20" descr="shopee logo"/>
          <p:cNvPicPr>
            <a:picLocks noChangeAspect="1"/>
          </p:cNvPicPr>
          <p:nvPr/>
        </p:nvPicPr>
        <p:blipFill>
          <a:blip r:embed="rId3"/>
          <a:stretch>
            <a:fillRect/>
          </a:stretch>
        </p:blipFill>
        <p:spPr>
          <a:xfrm>
            <a:off x="8521065" y="1693545"/>
            <a:ext cx="2233295" cy="752475"/>
          </a:xfrm>
          <a:prstGeom prst="rect">
            <a:avLst/>
          </a:prstGeom>
        </p:spPr>
      </p:pic>
      <p:grpSp>
        <p:nvGrpSpPr>
          <p:cNvPr id="22" name="组合 21"/>
          <p:cNvGrpSpPr/>
          <p:nvPr/>
        </p:nvGrpSpPr>
        <p:grpSpPr>
          <a:xfrm>
            <a:off x="385762" y="326231"/>
            <a:ext cx="542926" cy="366713"/>
            <a:chOff x="380999" y="380999"/>
            <a:chExt cx="542926" cy="366713"/>
          </a:xfrm>
        </p:grpSpPr>
        <p:sp>
          <p:nvSpPr>
            <p:cNvPr id="23" name="矩形: 圆角 3"/>
            <p:cNvSpPr/>
            <p:nvPr>
              <p:custDataLst>
                <p:tags r:id="rId4"/>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4" name="矩形: 圆角 4"/>
            <p:cNvSpPr/>
            <p:nvPr>
              <p:custDataLst>
                <p:tags r:id="rId5"/>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6" name="矩形: 圆角 5"/>
            <p:cNvSpPr/>
            <p:nvPr>
              <p:custDataLst>
                <p:tags r:id="rId6"/>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任务描述</a:t>
            </a:r>
            <a:endParaRPr lang="zh-CN" altLang="en-US" sz="2400" b="1" spc="300" dirty="0">
              <a:latin typeface="思源黑体 CN Bold" panose="020B0800000000000000" charset="-122"/>
              <a:ea typeface="思源黑体 CN Bold" panose="020B0800000000000000" charset="-122"/>
            </a:endParaRPr>
          </a:p>
        </p:txBody>
      </p:sp>
      <p:sp>
        <p:nvSpPr>
          <p:cNvPr id="27" name="矩形 26"/>
          <p:cNvSpPr/>
          <p:nvPr/>
        </p:nvSpPr>
        <p:spPr>
          <a:xfrm>
            <a:off x="5880735" y="2700020"/>
            <a:ext cx="5073015" cy="2954020"/>
          </a:xfrm>
          <a:prstGeom prst="rect">
            <a:avLst/>
          </a:prstGeom>
        </p:spPr>
        <p:txBody>
          <a:bodyPr wrap="square">
            <a:noAutofit/>
          </a:bodyPr>
          <a:lstStyle/>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目标受众：店铺定位的目标客户是谁？需了解目标客户的偏好和需求。</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品牌形象：店铺名称、头像和描述需要与品牌形象一致。</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信息传达：确保描述信息准确、吸引人，并能够清晰传达店铺的独特性和价值。</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吸引力：确保店铺介绍在Shopee平台上具备吸引力，能够在众多店铺中脱颖而出。</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21" name="椭圆 20"/>
          <p:cNvSpPr/>
          <p:nvPr>
            <p:custDataLst>
              <p:tags r:id="rId1"/>
            </p:custDataLst>
          </p:nvPr>
        </p:nvSpPr>
        <p:spPr>
          <a:xfrm>
            <a:off x="888535" y="1595546"/>
            <a:ext cx="4340923" cy="4340923"/>
          </a:xfrm>
          <a:prstGeom prst="ellipse">
            <a:avLst/>
          </a:prstGeom>
          <a:solidFill>
            <a:srgbClr val="FFD4A0">
              <a:alpha val="52000"/>
            </a:srgb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2" name="椭圆 21"/>
          <p:cNvSpPr/>
          <p:nvPr>
            <p:custDataLst>
              <p:tags r:id="rId2"/>
            </p:custDataLst>
          </p:nvPr>
        </p:nvSpPr>
        <p:spPr>
          <a:xfrm>
            <a:off x="1381026" y="2088037"/>
            <a:ext cx="3355942" cy="3355942"/>
          </a:xfrm>
          <a:prstGeom prst="ellipse">
            <a:avLst/>
          </a:prstGeom>
          <a:solidFill>
            <a:srgbClr val="FEBB5A"/>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3" name="椭圆 22"/>
          <p:cNvSpPr/>
          <p:nvPr>
            <p:custDataLst>
              <p:tags r:id="rId3"/>
            </p:custDataLst>
          </p:nvPr>
        </p:nvSpPr>
        <p:spPr>
          <a:xfrm>
            <a:off x="1877579" y="2492833"/>
            <a:ext cx="2362835" cy="254635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nvGrpSpPr>
          <p:cNvPr id="24" name="组合 23"/>
          <p:cNvGrpSpPr/>
          <p:nvPr/>
        </p:nvGrpSpPr>
        <p:grpSpPr>
          <a:xfrm>
            <a:off x="2107815" y="1924009"/>
            <a:ext cx="1892938" cy="3785876"/>
            <a:chOff x="1819633" y="607219"/>
            <a:chExt cx="2926086" cy="5852172"/>
          </a:xfrm>
        </p:grpSpPr>
        <p:pic>
          <p:nvPicPr>
            <p:cNvPr id="26" name="图片 25"/>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rcRect l="10845" t="1258" r="58337" b="1258"/>
            <a:stretch>
              <a:fillRect/>
            </a:stretch>
          </p:blipFill>
          <p:spPr>
            <a:xfrm flipH="1">
              <a:off x="1947861" y="683720"/>
              <a:ext cx="2697592" cy="568880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28" name="图片 27"/>
            <p:cNvPicPr>
              <a:picLocks noChangeAspect="1"/>
            </p:cNvPicPr>
            <p:nvPr>
              <p:custDataLst>
                <p:tags r:id="rId6"/>
              </p:custDataLst>
            </p:nvPr>
          </p:nvPicPr>
          <p:blipFill>
            <a:blip r:embed="rId7" cstate="print">
              <a:extLst>
                <a:ext uri="{28A0092B-C50C-407E-A947-70E740481C1C}">
                  <a14:useLocalDpi xmlns:a14="http://schemas.microsoft.com/office/drawing/2010/main" val="0"/>
                </a:ext>
              </a:extLst>
            </a:blip>
            <a:stretch>
              <a:fillRect/>
            </a:stretch>
          </p:blipFill>
          <p:spPr>
            <a:xfrm>
              <a:off x="1819633" y="607219"/>
              <a:ext cx="2926086" cy="5852172"/>
            </a:xfrm>
            <a:prstGeom prst="rect">
              <a:avLst/>
            </a:prstGeom>
          </p:spPr>
        </p:pic>
      </p:grpSp>
      <p:grpSp>
        <p:nvGrpSpPr>
          <p:cNvPr id="29" name="组合 28"/>
          <p:cNvGrpSpPr/>
          <p:nvPr/>
        </p:nvGrpSpPr>
        <p:grpSpPr>
          <a:xfrm>
            <a:off x="5880995" y="1715678"/>
            <a:ext cx="2050452" cy="736564"/>
            <a:chOff x="5717235" y="1715678"/>
            <a:chExt cx="2050452" cy="736564"/>
          </a:xfrm>
        </p:grpSpPr>
        <p:sp>
          <p:nvSpPr>
            <p:cNvPr id="30" name="文本框 29"/>
            <p:cNvSpPr txBox="1"/>
            <p:nvPr>
              <p:custDataLst>
                <p:tags r:id="rId8"/>
              </p:custDataLst>
            </p:nvPr>
          </p:nvSpPr>
          <p:spPr>
            <a:xfrm>
              <a:off x="5717235" y="1715678"/>
              <a:ext cx="1892935" cy="306705"/>
            </a:xfrm>
            <a:prstGeom prst="rect">
              <a:avLst/>
            </a:prstGeom>
            <a:noFill/>
          </p:spPr>
          <p:txBody>
            <a:bodyPr wrap="square" rtlCol="0">
              <a:spAutoFit/>
            </a:bodyPr>
            <a:lstStyle/>
            <a:p>
              <a:r>
                <a:rPr lang="zh-CN" altLang="en-US" sz="1400" dirty="0">
                  <a:latin typeface="汉仪雅酷黑 45W" panose="020B0404020202020204" pitchFamily="34" charset="-122"/>
                  <a:ea typeface="汉仪雅酷黑 45W" panose="020B0404020202020204" pitchFamily="34" charset="-122"/>
                </a:rPr>
                <a:t>本次任务预计</a:t>
              </a:r>
              <a:r>
                <a:rPr lang="zh-CN" altLang="en-US" sz="1400" dirty="0">
                  <a:latin typeface="汉仪雅酷黑 45W" panose="020B0404020202020204" pitchFamily="34" charset="-122"/>
                  <a:ea typeface="汉仪雅酷黑 45W" panose="020B0404020202020204" pitchFamily="34" charset="-122"/>
                </a:rPr>
                <a:t>时间</a:t>
              </a:r>
              <a:endParaRPr lang="zh-CN" altLang="en-US" sz="1400" dirty="0">
                <a:latin typeface="汉仪雅酷黑 45W" panose="020B0404020202020204" pitchFamily="34" charset="-122"/>
                <a:ea typeface="汉仪雅酷黑 45W" panose="020B0404020202020204" pitchFamily="34" charset="-122"/>
              </a:endParaRPr>
            </a:p>
          </p:txBody>
        </p:sp>
        <p:sp>
          <p:nvSpPr>
            <p:cNvPr id="31" name="文本框 30"/>
            <p:cNvSpPr txBox="1"/>
            <p:nvPr>
              <p:custDataLst>
                <p:tags r:id="rId9"/>
              </p:custDataLst>
            </p:nvPr>
          </p:nvSpPr>
          <p:spPr>
            <a:xfrm>
              <a:off x="5717235" y="1991867"/>
              <a:ext cx="2050452" cy="460375"/>
            </a:xfrm>
            <a:prstGeom prst="rect">
              <a:avLst/>
            </a:prstGeom>
          </p:spPr>
          <p:txBody>
            <a:bodyPr wrap="square">
              <a:spAutoFit/>
            </a:bodyPr>
            <a:lstStyle>
              <a:defPPr>
                <a:defRPr lang="zh-CN"/>
              </a:defPPr>
              <a:lvl1pPr>
                <a:defRPr sz="2800" b="1">
                  <a:gradFill flip="none" rotWithShape="1">
                    <a:gsLst>
                      <a:gs pos="0">
                        <a:srgbClr val="C34D99"/>
                      </a:gs>
                      <a:gs pos="100000">
                        <a:srgbClr val="2050DC"/>
                      </a:gs>
                    </a:gsLst>
                    <a:lin ang="2700000" scaled="1"/>
                    <a:tileRect/>
                  </a:gradFill>
                  <a:latin typeface="+mn-ea"/>
                </a:defRPr>
              </a:lvl1pPr>
            </a:lstStyle>
            <a:p>
              <a:r>
                <a:rPr lang="en-US" altLang="zh-CN" sz="2400" dirty="0">
                  <a:solidFill>
                    <a:srgbClr val="FD8C08"/>
                  </a:solidFill>
                </a:rPr>
                <a:t>20min</a:t>
              </a:r>
              <a:endParaRPr lang="en-US" altLang="zh-CN" sz="2400" dirty="0">
                <a:solidFill>
                  <a:srgbClr val="FD8C08"/>
                </a:solidFill>
              </a:endParaRPr>
            </a:p>
          </p:txBody>
        </p:sp>
      </p:grpSp>
      <p:cxnSp>
        <p:nvCxnSpPr>
          <p:cNvPr id="32" name="直接连接符 31"/>
          <p:cNvCxnSpPr/>
          <p:nvPr>
            <p:custDataLst>
              <p:tags r:id="rId10"/>
            </p:custDataLst>
          </p:nvPr>
        </p:nvCxnSpPr>
        <p:spPr>
          <a:xfrm>
            <a:off x="8041064" y="1839755"/>
            <a:ext cx="0" cy="496562"/>
          </a:xfrm>
          <a:prstGeom prst="line">
            <a:avLst/>
          </a:prstGeom>
          <a:ln w="25400" cap="flat" cmpd="sng">
            <a:solidFill>
              <a:srgbClr val="FD8C08"/>
            </a:solidFill>
            <a:prstDash val="solid"/>
            <a:miter lim="800000"/>
            <a:headEnd type="none"/>
            <a:tailEnd type="none"/>
          </a:ln>
        </p:spPr>
        <p:style>
          <a:lnRef idx="1">
            <a:schemeClr val="accent1"/>
          </a:lnRef>
          <a:fillRef idx="0">
            <a:schemeClr val="accent1"/>
          </a:fillRef>
          <a:effectRef idx="0">
            <a:schemeClr val="accent1"/>
          </a:effectRef>
          <a:fontRef idx="minor">
            <a:schemeClr val="tx1"/>
          </a:fontRef>
        </p:style>
      </p:cxnSp>
      <p:pic>
        <p:nvPicPr>
          <p:cNvPr id="33" name="图片 32" descr="shopee logo"/>
          <p:cNvPicPr>
            <a:picLocks noChangeAspect="1"/>
          </p:cNvPicPr>
          <p:nvPr>
            <p:custDataLst>
              <p:tags r:id="rId11"/>
            </p:custDataLst>
          </p:nvPr>
        </p:nvPicPr>
        <p:blipFill>
          <a:blip r:embed="rId12"/>
          <a:stretch>
            <a:fillRect/>
          </a:stretch>
        </p:blipFill>
        <p:spPr>
          <a:xfrm>
            <a:off x="8521065" y="1693545"/>
            <a:ext cx="2233295" cy="752475"/>
          </a:xfrm>
          <a:prstGeom prst="rect">
            <a:avLst/>
          </a:prstGeom>
        </p:spPr>
      </p:pic>
      <p:grpSp>
        <p:nvGrpSpPr>
          <p:cNvPr id="34" name="组合 33"/>
          <p:cNvGrpSpPr/>
          <p:nvPr/>
        </p:nvGrpSpPr>
        <p:grpSpPr>
          <a:xfrm>
            <a:off x="385762" y="326231"/>
            <a:ext cx="542926" cy="366713"/>
            <a:chOff x="380999" y="380999"/>
            <a:chExt cx="542926" cy="366713"/>
          </a:xfrm>
        </p:grpSpPr>
        <p:sp>
          <p:nvSpPr>
            <p:cNvPr id="35" name="矩形: 圆角 3"/>
            <p:cNvSpPr/>
            <p:nvPr>
              <p:custDataLst>
                <p:tags r:id="rId13"/>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6" name="矩形: 圆角 4"/>
            <p:cNvSpPr/>
            <p:nvPr>
              <p:custDataLst>
                <p:tags r:id="rId14"/>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7" name="矩形: 圆角 5"/>
            <p:cNvSpPr/>
            <p:nvPr>
              <p:custDataLst>
                <p:tags r:id="rId15"/>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任务属性</a:t>
            </a:r>
            <a:endParaRPr lang="zh-CN" altLang="en-US" sz="2400" b="1" spc="300" dirty="0">
              <a:latin typeface="思源黑体 CN Bold" panose="020B0800000000000000" charset="-122"/>
              <a:ea typeface="思源黑体 CN Bold" panose="020B0800000000000000" charset="-122"/>
            </a:endParaRPr>
          </a:p>
        </p:txBody>
      </p:sp>
      <p:sp>
        <p:nvSpPr>
          <p:cNvPr id="10" name="矩形: 圆角 9"/>
          <p:cNvSpPr/>
          <p:nvPr/>
        </p:nvSpPr>
        <p:spPr>
          <a:xfrm>
            <a:off x="1295400" y="1320800"/>
            <a:ext cx="1663700" cy="5029200"/>
          </a:xfrm>
          <a:prstGeom prst="roundRect">
            <a:avLst>
              <a:gd name="adj" fmla="val 7507"/>
            </a:avLst>
          </a:prstGeom>
          <a:solidFill>
            <a:srgbClr val="FD8C08"/>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cs typeface="+mn-ea"/>
              <a:sym typeface="+mn-ea"/>
            </a:endParaRPr>
          </a:p>
        </p:txBody>
      </p:sp>
      <p:sp>
        <p:nvSpPr>
          <p:cNvPr id="11" name="矩形 10"/>
          <p:cNvSpPr/>
          <p:nvPr/>
        </p:nvSpPr>
        <p:spPr>
          <a:xfrm>
            <a:off x="1468755" y="3617595"/>
            <a:ext cx="1319530" cy="460375"/>
          </a:xfrm>
          <a:prstGeom prst="rect">
            <a:avLst/>
          </a:prstGeom>
        </p:spPr>
        <p:txBody>
          <a:bodyPr wrap="square">
            <a:spAutoFit/>
          </a:bodyPr>
          <a:lstStyle/>
          <a:p>
            <a:pPr algn="ctr"/>
            <a:r>
              <a:rPr lang="en-US" altLang="zh-CN"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TikTok</a:t>
            </a:r>
            <a:endParaRPr lang="en-US" altLang="zh-CN"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sp>
        <p:nvSpPr>
          <p:cNvPr id="12" name="椭圆 11"/>
          <p:cNvSpPr/>
          <p:nvPr/>
        </p:nvSpPr>
        <p:spPr>
          <a:xfrm>
            <a:off x="1567362" y="2145907"/>
            <a:ext cx="1119776" cy="11197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1119584" y="5066920"/>
            <a:ext cx="2017316" cy="368300"/>
          </a:xfrm>
          <a:prstGeom prst="rect">
            <a:avLst/>
          </a:prstGeom>
          <a:noFill/>
        </p:spPr>
        <p:txBody>
          <a:bodyPr wrap="square">
            <a:spAutoFit/>
          </a:bodyPr>
          <a:lstStyle/>
          <a:p>
            <a:pPr algn="ctr"/>
            <a:r>
              <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Task </a:t>
            </a:r>
            <a:endPar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a:p>
            <a:pPr algn="ctr"/>
            <a:r>
              <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Properties</a:t>
            </a:r>
            <a:endPar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sp>
        <p:nvSpPr>
          <p:cNvPr id="14" name="任意多边形: 形状 13"/>
          <p:cNvSpPr/>
          <p:nvPr/>
        </p:nvSpPr>
        <p:spPr>
          <a:xfrm>
            <a:off x="1722568" y="2301168"/>
            <a:ext cx="809363" cy="809254"/>
          </a:xfrm>
          <a:custGeom>
            <a:avLst/>
            <a:gdLst>
              <a:gd name="connsiteX0" fmla="*/ 1 w 2072432"/>
              <a:gd name="connsiteY0" fmla="*/ 1035792 h 2072153"/>
              <a:gd name="connsiteX1" fmla="*/ 1040914 w 2072432"/>
              <a:gd name="connsiteY1" fmla="*/ 15 h 2072153"/>
              <a:gd name="connsiteX2" fmla="*/ 2072432 w 2072432"/>
              <a:gd name="connsiteY2" fmla="*/ 1037483 h 2072153"/>
              <a:gd name="connsiteX3" fmla="*/ 1042292 w 2072432"/>
              <a:gd name="connsiteY3" fmla="*/ 2072133 h 2072153"/>
              <a:gd name="connsiteX4" fmla="*/ 1 w 2072432"/>
              <a:gd name="connsiteY4" fmla="*/ 1035792 h 2072153"/>
              <a:gd name="connsiteX5" fmla="*/ 1303585 w 2072432"/>
              <a:gd name="connsiteY5" fmla="*/ 1981132 h 2072153"/>
              <a:gd name="connsiteX6" fmla="*/ 1337217 w 2072432"/>
              <a:gd name="connsiteY6" fmla="*/ 1974806 h 2072153"/>
              <a:gd name="connsiteX7" fmla="*/ 1874396 w 2072432"/>
              <a:gd name="connsiteY7" fmla="*/ 1554620 h 2072153"/>
              <a:gd name="connsiteX8" fmla="*/ 1881974 w 2072432"/>
              <a:gd name="connsiteY8" fmla="*/ 1539088 h 2072153"/>
              <a:gd name="connsiteX9" fmla="*/ 1554982 w 2072432"/>
              <a:gd name="connsiteY9" fmla="*/ 1539088 h 2072153"/>
              <a:gd name="connsiteX10" fmla="*/ 1547655 w 2072432"/>
              <a:gd name="connsiteY10" fmla="*/ 1565330 h 2072153"/>
              <a:gd name="connsiteX11" fmla="*/ 1463730 w 2072432"/>
              <a:gd name="connsiteY11" fmla="*/ 1783346 h 2072153"/>
              <a:gd name="connsiteX12" fmla="*/ 1303585 w 2072432"/>
              <a:gd name="connsiteY12" fmla="*/ 1981633 h 2072153"/>
              <a:gd name="connsiteX13" fmla="*/ 1303898 w 2072432"/>
              <a:gd name="connsiteY13" fmla="*/ 1982447 h 2072153"/>
              <a:gd name="connsiteX14" fmla="*/ 1303585 w 2072432"/>
              <a:gd name="connsiteY14" fmla="*/ 1981132 h 2072153"/>
              <a:gd name="connsiteX15" fmla="*/ 802920 w 2072432"/>
              <a:gd name="connsiteY15" fmla="*/ 79493 h 2072153"/>
              <a:gd name="connsiteX16" fmla="*/ 782815 w 2072432"/>
              <a:gd name="connsiteY16" fmla="*/ 83063 h 2072153"/>
              <a:gd name="connsiteX17" fmla="*/ 195157 w 2072432"/>
              <a:gd name="connsiteY17" fmla="*/ 522351 h 2072153"/>
              <a:gd name="connsiteX18" fmla="*/ 190397 w 2072432"/>
              <a:gd name="connsiteY18" fmla="*/ 533812 h 2072153"/>
              <a:gd name="connsiteX19" fmla="*/ 541251 w 2072432"/>
              <a:gd name="connsiteY19" fmla="*/ 533812 h 2072153"/>
              <a:gd name="connsiteX20" fmla="*/ 547138 w 2072432"/>
              <a:gd name="connsiteY20" fmla="*/ 513645 h 2072153"/>
              <a:gd name="connsiteX21" fmla="*/ 610645 w 2072432"/>
              <a:gd name="connsiteY21" fmla="*/ 333834 h 2072153"/>
              <a:gd name="connsiteX22" fmla="*/ 796844 w 2072432"/>
              <a:gd name="connsiteY22" fmla="*/ 86946 h 2072153"/>
              <a:gd name="connsiteX23" fmla="*/ 802606 w 2072432"/>
              <a:gd name="connsiteY23" fmla="*/ 79180 h 2072153"/>
              <a:gd name="connsiteX24" fmla="*/ 805174 w 2072432"/>
              <a:gd name="connsiteY24" fmla="*/ 77489 h 2072153"/>
              <a:gd name="connsiteX25" fmla="*/ 802920 w 2072432"/>
              <a:gd name="connsiteY25" fmla="*/ 79493 h 2072153"/>
              <a:gd name="connsiteX26" fmla="*/ 1022939 w 2072432"/>
              <a:gd name="connsiteY26" fmla="*/ 586233 h 2072153"/>
              <a:gd name="connsiteX27" fmla="*/ 582336 w 2072432"/>
              <a:gd name="connsiteY27" fmla="*/ 586233 h 2072153"/>
              <a:gd name="connsiteX28" fmla="*/ 542817 w 2072432"/>
              <a:gd name="connsiteY28" fmla="*/ 1010114 h 2072153"/>
              <a:gd name="connsiteX29" fmla="*/ 1022939 w 2072432"/>
              <a:gd name="connsiteY29" fmla="*/ 1008110 h 2072153"/>
              <a:gd name="connsiteX30" fmla="*/ 1022939 w 2072432"/>
              <a:gd name="connsiteY30" fmla="*/ 586233 h 2072153"/>
              <a:gd name="connsiteX31" fmla="*/ 582775 w 2072432"/>
              <a:gd name="connsiteY31" fmla="*/ 1486604 h 2072153"/>
              <a:gd name="connsiteX32" fmla="*/ 1022250 w 2072432"/>
              <a:gd name="connsiteY32" fmla="*/ 1484725 h 2072153"/>
              <a:gd name="connsiteX33" fmla="*/ 1020622 w 2072432"/>
              <a:gd name="connsiteY33" fmla="*/ 1062911 h 2072153"/>
              <a:gd name="connsiteX34" fmla="*/ 541063 w 2072432"/>
              <a:gd name="connsiteY34" fmla="*/ 1064352 h 2072153"/>
              <a:gd name="connsiteX35" fmla="*/ 582775 w 2072432"/>
              <a:gd name="connsiteY35" fmla="*/ 1486604 h 2072153"/>
              <a:gd name="connsiteX36" fmla="*/ 1074860 w 2072432"/>
              <a:gd name="connsiteY36" fmla="*/ 1010365 h 2072153"/>
              <a:gd name="connsiteX37" fmla="*/ 1556109 w 2072432"/>
              <a:gd name="connsiteY37" fmla="*/ 1010365 h 2072153"/>
              <a:gd name="connsiteX38" fmla="*/ 1514085 w 2072432"/>
              <a:gd name="connsiteY38" fmla="*/ 586296 h 2072153"/>
              <a:gd name="connsiteX39" fmla="*/ 1074860 w 2072432"/>
              <a:gd name="connsiteY39" fmla="*/ 586296 h 2072153"/>
              <a:gd name="connsiteX40" fmla="*/ 1074860 w 2072432"/>
              <a:gd name="connsiteY40" fmla="*/ 1010365 h 2072153"/>
              <a:gd name="connsiteX41" fmla="*/ 1076300 w 2072432"/>
              <a:gd name="connsiteY41" fmla="*/ 1061972 h 2072153"/>
              <a:gd name="connsiteX42" fmla="*/ 1077177 w 2072432"/>
              <a:gd name="connsiteY42" fmla="*/ 1486541 h 2072153"/>
              <a:gd name="connsiteX43" fmla="*/ 1514711 w 2072432"/>
              <a:gd name="connsiteY43" fmla="*/ 1486541 h 2072153"/>
              <a:gd name="connsiteX44" fmla="*/ 1554982 w 2072432"/>
              <a:gd name="connsiteY44" fmla="*/ 1061972 h 2072153"/>
              <a:gd name="connsiteX45" fmla="*/ 1076300 w 2072432"/>
              <a:gd name="connsiteY45" fmla="*/ 1061972 h 2072153"/>
              <a:gd name="connsiteX46" fmla="*/ 489142 w 2072432"/>
              <a:gd name="connsiteY46" fmla="*/ 1010427 h 2072153"/>
              <a:gd name="connsiteX47" fmla="*/ 530228 w 2072432"/>
              <a:gd name="connsiteY47" fmla="*/ 586108 h 2072153"/>
              <a:gd name="connsiteX48" fmla="*/ 158894 w 2072432"/>
              <a:gd name="connsiteY48" fmla="*/ 586108 h 2072153"/>
              <a:gd name="connsiteX49" fmla="*/ 50919 w 2072432"/>
              <a:gd name="connsiteY49" fmla="*/ 1010427 h 2072153"/>
              <a:gd name="connsiteX50" fmla="*/ 489142 w 2072432"/>
              <a:gd name="connsiteY50" fmla="*/ 1010427 h 2072153"/>
              <a:gd name="connsiteX51" fmla="*/ 51859 w 2072432"/>
              <a:gd name="connsiteY51" fmla="*/ 1062285 h 2072153"/>
              <a:gd name="connsiteX52" fmla="*/ 51233 w 2072432"/>
              <a:gd name="connsiteY52" fmla="*/ 1075124 h 2072153"/>
              <a:gd name="connsiteX53" fmla="*/ 55053 w 2072432"/>
              <a:gd name="connsiteY53" fmla="*/ 1132431 h 2072153"/>
              <a:gd name="connsiteX54" fmla="*/ 152506 w 2072432"/>
              <a:gd name="connsiteY54" fmla="*/ 1473890 h 2072153"/>
              <a:gd name="connsiteX55" fmla="*/ 176180 w 2072432"/>
              <a:gd name="connsiteY55" fmla="*/ 1488295 h 2072153"/>
              <a:gd name="connsiteX56" fmla="*/ 515134 w 2072432"/>
              <a:gd name="connsiteY56" fmla="*/ 1487982 h 2072153"/>
              <a:gd name="connsiteX57" fmla="*/ 530165 w 2072432"/>
              <a:gd name="connsiteY57" fmla="*/ 1485853 h 2072153"/>
              <a:gd name="connsiteX58" fmla="*/ 488955 w 2072432"/>
              <a:gd name="connsiteY58" fmla="*/ 1062285 h 2072153"/>
              <a:gd name="connsiteX59" fmla="*/ 51859 w 2072432"/>
              <a:gd name="connsiteY59" fmla="*/ 1062285 h 2072153"/>
              <a:gd name="connsiteX60" fmla="*/ 1609032 w 2072432"/>
              <a:gd name="connsiteY60" fmla="*/ 1008861 h 2072153"/>
              <a:gd name="connsiteX61" fmla="*/ 2021639 w 2072432"/>
              <a:gd name="connsiteY61" fmla="*/ 1007922 h 2072153"/>
              <a:gd name="connsiteX62" fmla="*/ 1913540 w 2072432"/>
              <a:gd name="connsiteY62" fmla="*/ 586108 h 2072153"/>
              <a:gd name="connsiteX63" fmla="*/ 1566757 w 2072432"/>
              <a:gd name="connsiteY63" fmla="*/ 586108 h 2072153"/>
              <a:gd name="connsiteX64" fmla="*/ 1609032 w 2072432"/>
              <a:gd name="connsiteY64" fmla="*/ 1008861 h 2072153"/>
              <a:gd name="connsiteX65" fmla="*/ 2021702 w 2072432"/>
              <a:gd name="connsiteY65" fmla="*/ 1064352 h 2072153"/>
              <a:gd name="connsiteX66" fmla="*/ 1608969 w 2072432"/>
              <a:gd name="connsiteY66" fmla="*/ 1064665 h 2072153"/>
              <a:gd name="connsiteX67" fmla="*/ 1567007 w 2072432"/>
              <a:gd name="connsiteY67" fmla="*/ 1485289 h 2072153"/>
              <a:gd name="connsiteX68" fmla="*/ 1575274 w 2072432"/>
              <a:gd name="connsiteY68" fmla="*/ 1487731 h 2072153"/>
              <a:gd name="connsiteX69" fmla="*/ 1901891 w 2072432"/>
              <a:gd name="connsiteY69" fmla="*/ 1488233 h 2072153"/>
              <a:gd name="connsiteX70" fmla="*/ 1918613 w 2072432"/>
              <a:gd name="connsiteY70" fmla="*/ 1476208 h 2072153"/>
              <a:gd name="connsiteX71" fmla="*/ 2019072 w 2072432"/>
              <a:gd name="connsiteY71" fmla="*/ 1116773 h 2072153"/>
              <a:gd name="connsiteX72" fmla="*/ 2021702 w 2072432"/>
              <a:gd name="connsiteY72" fmla="*/ 1064352 h 2072153"/>
              <a:gd name="connsiteX73" fmla="*/ 1023064 w 2072432"/>
              <a:gd name="connsiteY73" fmla="*/ 50558 h 2072153"/>
              <a:gd name="connsiteX74" fmla="*/ 996447 w 2072432"/>
              <a:gd name="connsiteY74" fmla="*/ 52499 h 2072153"/>
              <a:gd name="connsiteX75" fmla="*/ 859099 w 2072432"/>
              <a:gd name="connsiteY75" fmla="*/ 104106 h 2072153"/>
              <a:gd name="connsiteX76" fmla="*/ 716991 w 2072432"/>
              <a:gd name="connsiteY76" fmla="*/ 244523 h 2072153"/>
              <a:gd name="connsiteX77" fmla="*/ 596866 w 2072432"/>
              <a:gd name="connsiteY77" fmla="*/ 519657 h 2072153"/>
              <a:gd name="connsiteX78" fmla="*/ 595050 w 2072432"/>
              <a:gd name="connsiteY78" fmla="*/ 532998 h 2072153"/>
              <a:gd name="connsiteX79" fmla="*/ 1023064 w 2072432"/>
              <a:gd name="connsiteY79" fmla="*/ 531244 h 2072153"/>
              <a:gd name="connsiteX80" fmla="*/ 1023064 w 2072432"/>
              <a:gd name="connsiteY80" fmla="*/ 50558 h 2072153"/>
              <a:gd name="connsiteX81" fmla="*/ 1022814 w 2072432"/>
              <a:gd name="connsiteY81" fmla="*/ 1541280 h 2072153"/>
              <a:gd name="connsiteX82" fmla="*/ 594424 w 2072432"/>
              <a:gd name="connsiteY82" fmla="*/ 1540466 h 2072153"/>
              <a:gd name="connsiteX83" fmla="*/ 598933 w 2072432"/>
              <a:gd name="connsiteY83" fmla="*/ 1560195 h 2072153"/>
              <a:gd name="connsiteX84" fmla="*/ 648724 w 2072432"/>
              <a:gd name="connsiteY84" fmla="*/ 1701425 h 2072153"/>
              <a:gd name="connsiteX85" fmla="*/ 768160 w 2072432"/>
              <a:gd name="connsiteY85" fmla="*/ 1891884 h 2072153"/>
              <a:gd name="connsiteX86" fmla="*/ 1007031 w 2072432"/>
              <a:gd name="connsiteY86" fmla="*/ 2020651 h 2072153"/>
              <a:gd name="connsiteX87" fmla="*/ 1022814 w 2072432"/>
              <a:gd name="connsiteY87" fmla="*/ 2020714 h 2072153"/>
              <a:gd name="connsiteX88" fmla="*/ 1022814 w 2072432"/>
              <a:gd name="connsiteY88" fmla="*/ 1541280 h 2072153"/>
              <a:gd name="connsiteX89" fmla="*/ 1502122 w 2072432"/>
              <a:gd name="connsiteY89" fmla="*/ 533687 h 2072153"/>
              <a:gd name="connsiteX90" fmla="*/ 1498678 w 2072432"/>
              <a:gd name="connsiteY90" fmla="*/ 515900 h 2072153"/>
              <a:gd name="connsiteX91" fmla="*/ 1450390 w 2072432"/>
              <a:gd name="connsiteY91" fmla="*/ 376422 h 2072153"/>
              <a:gd name="connsiteX92" fmla="*/ 1320119 w 2072432"/>
              <a:gd name="connsiteY92" fmla="*/ 171434 h 2072153"/>
              <a:gd name="connsiteX93" fmla="*/ 1128283 w 2072432"/>
              <a:gd name="connsiteY93" fmla="*/ 58324 h 2072153"/>
              <a:gd name="connsiteX94" fmla="*/ 1076488 w 2072432"/>
              <a:gd name="connsiteY94" fmla="*/ 52061 h 2072153"/>
              <a:gd name="connsiteX95" fmla="*/ 1077052 w 2072432"/>
              <a:gd name="connsiteY95" fmla="*/ 533749 h 2072153"/>
              <a:gd name="connsiteX96" fmla="*/ 1502122 w 2072432"/>
              <a:gd name="connsiteY96" fmla="*/ 533687 h 2072153"/>
              <a:gd name="connsiteX97" fmla="*/ 1076300 w 2072432"/>
              <a:gd name="connsiteY97" fmla="*/ 1538838 h 2072153"/>
              <a:gd name="connsiteX98" fmla="*/ 1077427 w 2072432"/>
              <a:gd name="connsiteY98" fmla="*/ 2020651 h 2072153"/>
              <a:gd name="connsiteX99" fmla="*/ 1147573 w 2072432"/>
              <a:gd name="connsiteY99" fmla="*/ 2008564 h 2072153"/>
              <a:gd name="connsiteX100" fmla="*/ 1352311 w 2072432"/>
              <a:gd name="connsiteY100" fmla="*/ 1864264 h 2072153"/>
              <a:gd name="connsiteX101" fmla="*/ 1500494 w 2072432"/>
              <a:gd name="connsiteY101" fmla="*/ 1551364 h 2072153"/>
              <a:gd name="connsiteX102" fmla="*/ 1500619 w 2072432"/>
              <a:gd name="connsiteY102" fmla="*/ 1538900 h 2072153"/>
              <a:gd name="connsiteX103" fmla="*/ 1076300 w 2072432"/>
              <a:gd name="connsiteY103" fmla="*/ 1538838 h 2072153"/>
              <a:gd name="connsiteX104" fmla="*/ 188768 w 2072432"/>
              <a:gd name="connsiteY104" fmla="*/ 1539088 h 2072153"/>
              <a:gd name="connsiteX105" fmla="*/ 451377 w 2072432"/>
              <a:gd name="connsiteY105" fmla="*/ 1829441 h 2072153"/>
              <a:gd name="connsiteX106" fmla="*/ 802794 w 2072432"/>
              <a:gd name="connsiteY106" fmla="*/ 1992530 h 2072153"/>
              <a:gd name="connsiteX107" fmla="*/ 792836 w 2072432"/>
              <a:gd name="connsiteY107" fmla="*/ 1982071 h 2072153"/>
              <a:gd name="connsiteX108" fmla="*/ 711041 w 2072432"/>
              <a:gd name="connsiteY108" fmla="*/ 1901529 h 2072153"/>
              <a:gd name="connsiteX109" fmla="*/ 568307 w 2072432"/>
              <a:gd name="connsiteY109" fmla="*/ 1628336 h 2072153"/>
              <a:gd name="connsiteX110" fmla="*/ 541439 w 2072432"/>
              <a:gd name="connsiteY110" fmla="*/ 1539151 h 2072153"/>
              <a:gd name="connsiteX111" fmla="*/ 188768 w 2072432"/>
              <a:gd name="connsiteY111" fmla="*/ 1539088 h 2072153"/>
              <a:gd name="connsiteX112" fmla="*/ 1885356 w 2072432"/>
              <a:gd name="connsiteY112" fmla="*/ 534188 h 2072153"/>
              <a:gd name="connsiteX113" fmla="*/ 1306090 w 2072432"/>
              <a:gd name="connsiteY113" fmla="*/ 87447 h 2072153"/>
              <a:gd name="connsiteX114" fmla="*/ 1306466 w 2072432"/>
              <a:gd name="connsiteY114" fmla="*/ 91330 h 2072153"/>
              <a:gd name="connsiteX115" fmla="*/ 1313793 w 2072432"/>
              <a:gd name="connsiteY115" fmla="*/ 98407 h 2072153"/>
              <a:gd name="connsiteX116" fmla="*/ 1437300 w 2072432"/>
              <a:gd name="connsiteY116" fmla="*/ 243020 h 2072153"/>
              <a:gd name="connsiteX117" fmla="*/ 1547655 w 2072432"/>
              <a:gd name="connsiteY117" fmla="*/ 507257 h 2072153"/>
              <a:gd name="connsiteX118" fmla="*/ 1555859 w 2072432"/>
              <a:gd name="connsiteY118" fmla="*/ 534250 h 2072153"/>
              <a:gd name="connsiteX119" fmla="*/ 1885356 w 2072432"/>
              <a:gd name="connsiteY119" fmla="*/ 534188 h 207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072432" h="2072153">
                <a:moveTo>
                  <a:pt x="1" y="1035792"/>
                </a:moveTo>
                <a:cubicBezTo>
                  <a:pt x="1" y="464230"/>
                  <a:pt x="463527" y="-3054"/>
                  <a:pt x="1040914" y="15"/>
                </a:cubicBezTo>
                <a:cubicBezTo>
                  <a:pt x="1608343" y="3021"/>
                  <a:pt x="2073059" y="460221"/>
                  <a:pt x="2072432" y="1037483"/>
                </a:cubicBezTo>
                <a:cubicBezTo>
                  <a:pt x="2071806" y="1604474"/>
                  <a:pt x="1619366" y="2068563"/>
                  <a:pt x="1042292" y="2072133"/>
                </a:cubicBezTo>
                <a:cubicBezTo>
                  <a:pt x="449373" y="2075766"/>
                  <a:pt x="-876" y="1596019"/>
                  <a:pt x="1" y="1035792"/>
                </a:cubicBezTo>
                <a:close/>
                <a:moveTo>
                  <a:pt x="1303585" y="1981132"/>
                </a:moveTo>
                <a:cubicBezTo>
                  <a:pt x="1314796" y="1979065"/>
                  <a:pt x="1326508" y="1978313"/>
                  <a:pt x="1337217" y="1974806"/>
                </a:cubicBezTo>
                <a:cubicBezTo>
                  <a:pt x="1566444" y="1898961"/>
                  <a:pt x="1745566" y="1758857"/>
                  <a:pt x="1874396" y="1554620"/>
                </a:cubicBezTo>
                <a:cubicBezTo>
                  <a:pt x="1877152" y="1550236"/>
                  <a:pt x="1878968" y="1545289"/>
                  <a:pt x="1881974" y="1539088"/>
                </a:cubicBezTo>
                <a:cubicBezTo>
                  <a:pt x="1771933" y="1539088"/>
                  <a:pt x="1664084" y="1539088"/>
                  <a:pt x="1554982" y="1539088"/>
                </a:cubicBezTo>
                <a:cubicBezTo>
                  <a:pt x="1552352" y="1548357"/>
                  <a:pt x="1549909" y="1556813"/>
                  <a:pt x="1547655" y="1565330"/>
                </a:cubicBezTo>
                <a:cubicBezTo>
                  <a:pt x="1527237" y="1640925"/>
                  <a:pt x="1500619" y="1714140"/>
                  <a:pt x="1463730" y="1783346"/>
                </a:cubicBezTo>
                <a:cubicBezTo>
                  <a:pt x="1423020" y="1859629"/>
                  <a:pt x="1372478" y="1928084"/>
                  <a:pt x="1303585" y="1981633"/>
                </a:cubicBezTo>
                <a:lnTo>
                  <a:pt x="1303898" y="1982447"/>
                </a:lnTo>
                <a:cubicBezTo>
                  <a:pt x="1303835" y="1982447"/>
                  <a:pt x="1303585" y="1981132"/>
                  <a:pt x="1303585" y="1981132"/>
                </a:cubicBezTo>
                <a:close/>
                <a:moveTo>
                  <a:pt x="802920" y="79493"/>
                </a:moveTo>
                <a:cubicBezTo>
                  <a:pt x="796218" y="80620"/>
                  <a:pt x="789329" y="81246"/>
                  <a:pt x="782815" y="83063"/>
                </a:cubicBezTo>
                <a:cubicBezTo>
                  <a:pt x="530228" y="153584"/>
                  <a:pt x="334509" y="300327"/>
                  <a:pt x="195157" y="522351"/>
                </a:cubicBezTo>
                <a:cubicBezTo>
                  <a:pt x="193153" y="525545"/>
                  <a:pt x="192150" y="529428"/>
                  <a:pt x="190397" y="533812"/>
                </a:cubicBezTo>
                <a:cubicBezTo>
                  <a:pt x="308204" y="533812"/>
                  <a:pt x="424383" y="533812"/>
                  <a:pt x="541251" y="533812"/>
                </a:cubicBezTo>
                <a:cubicBezTo>
                  <a:pt x="543380" y="526547"/>
                  <a:pt x="545447" y="520158"/>
                  <a:pt x="547138" y="513645"/>
                </a:cubicBezTo>
                <a:cubicBezTo>
                  <a:pt x="563359" y="451954"/>
                  <a:pt x="583902" y="391767"/>
                  <a:pt x="610645" y="333834"/>
                </a:cubicBezTo>
                <a:cubicBezTo>
                  <a:pt x="654799" y="238072"/>
                  <a:pt x="712732" y="152645"/>
                  <a:pt x="796844" y="86946"/>
                </a:cubicBezTo>
                <a:cubicBezTo>
                  <a:pt x="799287" y="85004"/>
                  <a:pt x="800727" y="81810"/>
                  <a:pt x="802606" y="79180"/>
                </a:cubicBezTo>
                <a:cubicBezTo>
                  <a:pt x="803483" y="78616"/>
                  <a:pt x="804297" y="78052"/>
                  <a:pt x="805174" y="77489"/>
                </a:cubicBezTo>
                <a:cubicBezTo>
                  <a:pt x="804423" y="78115"/>
                  <a:pt x="803671" y="78804"/>
                  <a:pt x="802920" y="79493"/>
                </a:cubicBezTo>
                <a:close/>
                <a:moveTo>
                  <a:pt x="1022939" y="586233"/>
                </a:moveTo>
                <a:cubicBezTo>
                  <a:pt x="874318" y="586233"/>
                  <a:pt x="728077" y="586233"/>
                  <a:pt x="582336" y="586233"/>
                </a:cubicBezTo>
                <a:cubicBezTo>
                  <a:pt x="555969" y="669156"/>
                  <a:pt x="529226" y="963141"/>
                  <a:pt x="542817" y="1010114"/>
                </a:cubicBezTo>
                <a:cubicBezTo>
                  <a:pt x="577013" y="1014060"/>
                  <a:pt x="1007720" y="1012431"/>
                  <a:pt x="1022939" y="1008110"/>
                </a:cubicBezTo>
                <a:cubicBezTo>
                  <a:pt x="1022939" y="868131"/>
                  <a:pt x="1022939" y="727965"/>
                  <a:pt x="1022939" y="586233"/>
                </a:cubicBezTo>
                <a:close/>
                <a:moveTo>
                  <a:pt x="582775" y="1486604"/>
                </a:moveTo>
                <a:cubicBezTo>
                  <a:pt x="621605" y="1490675"/>
                  <a:pt x="1007470" y="1488921"/>
                  <a:pt x="1022250" y="1484725"/>
                </a:cubicBezTo>
                <a:cubicBezTo>
                  <a:pt x="1026196" y="1455477"/>
                  <a:pt x="1024756" y="1077066"/>
                  <a:pt x="1020622" y="1062911"/>
                </a:cubicBezTo>
                <a:cubicBezTo>
                  <a:pt x="993754" y="1059028"/>
                  <a:pt x="555906" y="1060343"/>
                  <a:pt x="541063" y="1064352"/>
                </a:cubicBezTo>
                <a:cubicBezTo>
                  <a:pt x="530040" y="1124790"/>
                  <a:pt x="559351" y="1424037"/>
                  <a:pt x="582775" y="1486604"/>
                </a:cubicBezTo>
                <a:close/>
                <a:moveTo>
                  <a:pt x="1074860" y="1010365"/>
                </a:moveTo>
                <a:cubicBezTo>
                  <a:pt x="1236696" y="1010365"/>
                  <a:pt x="1396465" y="1010365"/>
                  <a:pt x="1556109" y="1010365"/>
                </a:cubicBezTo>
                <a:cubicBezTo>
                  <a:pt x="1564377" y="939029"/>
                  <a:pt x="1540264" y="659009"/>
                  <a:pt x="1514085" y="586296"/>
                </a:cubicBezTo>
                <a:cubicBezTo>
                  <a:pt x="1368157" y="586296"/>
                  <a:pt x="1222041" y="586296"/>
                  <a:pt x="1074860" y="586296"/>
                </a:cubicBezTo>
                <a:cubicBezTo>
                  <a:pt x="1074860" y="727903"/>
                  <a:pt x="1074860" y="868006"/>
                  <a:pt x="1074860" y="1010365"/>
                </a:cubicBezTo>
                <a:close/>
                <a:moveTo>
                  <a:pt x="1076300" y="1061972"/>
                </a:moveTo>
                <a:cubicBezTo>
                  <a:pt x="1071979" y="1088464"/>
                  <a:pt x="1073043" y="1470821"/>
                  <a:pt x="1077177" y="1486541"/>
                </a:cubicBezTo>
                <a:cubicBezTo>
                  <a:pt x="1223042" y="1486541"/>
                  <a:pt x="1369096" y="1486541"/>
                  <a:pt x="1514711" y="1486541"/>
                </a:cubicBezTo>
                <a:cubicBezTo>
                  <a:pt x="1542018" y="1397231"/>
                  <a:pt x="1566882" y="1106690"/>
                  <a:pt x="1554982" y="1061972"/>
                </a:cubicBezTo>
                <a:cubicBezTo>
                  <a:pt x="1395839" y="1061972"/>
                  <a:pt x="1236571" y="1061972"/>
                  <a:pt x="1076300" y="1061972"/>
                </a:cubicBezTo>
                <a:close/>
                <a:moveTo>
                  <a:pt x="489142" y="1010427"/>
                </a:moveTo>
                <a:cubicBezTo>
                  <a:pt x="488015" y="867442"/>
                  <a:pt x="502984" y="726901"/>
                  <a:pt x="530228" y="586108"/>
                </a:cubicBezTo>
                <a:cubicBezTo>
                  <a:pt x="405531" y="586108"/>
                  <a:pt x="282526" y="586108"/>
                  <a:pt x="158894" y="586108"/>
                </a:cubicBezTo>
                <a:cubicBezTo>
                  <a:pt x="90690" y="719197"/>
                  <a:pt x="54051" y="859802"/>
                  <a:pt x="50919" y="1010427"/>
                </a:cubicBezTo>
                <a:cubicBezTo>
                  <a:pt x="197912" y="1010427"/>
                  <a:pt x="342087" y="1010427"/>
                  <a:pt x="489142" y="1010427"/>
                </a:cubicBezTo>
                <a:close/>
                <a:moveTo>
                  <a:pt x="51859" y="1062285"/>
                </a:moveTo>
                <a:cubicBezTo>
                  <a:pt x="51546" y="1068423"/>
                  <a:pt x="50982" y="1071805"/>
                  <a:pt x="51233" y="1075124"/>
                </a:cubicBezTo>
                <a:cubicBezTo>
                  <a:pt x="52423" y="1094226"/>
                  <a:pt x="53362" y="1113391"/>
                  <a:pt x="55053" y="1132431"/>
                </a:cubicBezTo>
                <a:cubicBezTo>
                  <a:pt x="65825" y="1252430"/>
                  <a:pt x="99270" y="1365916"/>
                  <a:pt x="152506" y="1473890"/>
                </a:cubicBezTo>
                <a:cubicBezTo>
                  <a:pt x="157892" y="1484788"/>
                  <a:pt x="164405" y="1488295"/>
                  <a:pt x="176180" y="1488295"/>
                </a:cubicBezTo>
                <a:cubicBezTo>
                  <a:pt x="289165" y="1487919"/>
                  <a:pt x="402149" y="1488107"/>
                  <a:pt x="515134" y="1487982"/>
                </a:cubicBezTo>
                <a:cubicBezTo>
                  <a:pt x="519581" y="1487982"/>
                  <a:pt x="524028" y="1486730"/>
                  <a:pt x="530165" y="1485853"/>
                </a:cubicBezTo>
                <a:cubicBezTo>
                  <a:pt x="502796" y="1345373"/>
                  <a:pt x="488266" y="1204894"/>
                  <a:pt x="488955" y="1062285"/>
                </a:cubicBezTo>
                <a:cubicBezTo>
                  <a:pt x="341899" y="1062285"/>
                  <a:pt x="197724" y="1062285"/>
                  <a:pt x="51859" y="1062285"/>
                </a:cubicBezTo>
                <a:close/>
                <a:moveTo>
                  <a:pt x="1609032" y="1008861"/>
                </a:moveTo>
                <a:cubicBezTo>
                  <a:pt x="1634711" y="1013371"/>
                  <a:pt x="2006045" y="1012431"/>
                  <a:pt x="2021639" y="1007922"/>
                </a:cubicBezTo>
                <a:cubicBezTo>
                  <a:pt x="2017819" y="858737"/>
                  <a:pt x="1981994" y="717756"/>
                  <a:pt x="1913540" y="586108"/>
                </a:cubicBezTo>
                <a:cubicBezTo>
                  <a:pt x="1797235" y="586108"/>
                  <a:pt x="1683124" y="586108"/>
                  <a:pt x="1566757" y="586108"/>
                </a:cubicBezTo>
                <a:cubicBezTo>
                  <a:pt x="1594815" y="726963"/>
                  <a:pt x="1607779" y="867630"/>
                  <a:pt x="1609032" y="1008861"/>
                </a:cubicBezTo>
                <a:close/>
                <a:moveTo>
                  <a:pt x="2021702" y="1064352"/>
                </a:moveTo>
                <a:cubicBezTo>
                  <a:pt x="2001723" y="1059717"/>
                  <a:pt x="1627884" y="1059905"/>
                  <a:pt x="1608969" y="1064665"/>
                </a:cubicBezTo>
                <a:cubicBezTo>
                  <a:pt x="1607842" y="1205770"/>
                  <a:pt x="1594564" y="1346375"/>
                  <a:pt x="1567007" y="1485289"/>
                </a:cubicBezTo>
                <a:cubicBezTo>
                  <a:pt x="1571454" y="1486667"/>
                  <a:pt x="1573333" y="1487731"/>
                  <a:pt x="1575274" y="1487731"/>
                </a:cubicBezTo>
                <a:cubicBezTo>
                  <a:pt x="1684125" y="1487919"/>
                  <a:pt x="1793039" y="1487857"/>
                  <a:pt x="1901891" y="1488233"/>
                </a:cubicBezTo>
                <a:cubicBezTo>
                  <a:pt x="1911222" y="1488233"/>
                  <a:pt x="1914980" y="1483473"/>
                  <a:pt x="1918613" y="1476208"/>
                </a:cubicBezTo>
                <a:cubicBezTo>
                  <a:pt x="1975356" y="1362847"/>
                  <a:pt x="2008988" y="1243098"/>
                  <a:pt x="2019072" y="1116773"/>
                </a:cubicBezTo>
                <a:cubicBezTo>
                  <a:pt x="2020512" y="1099237"/>
                  <a:pt x="2020888" y="1081575"/>
                  <a:pt x="2021702" y="1064352"/>
                </a:cubicBezTo>
                <a:close/>
                <a:moveTo>
                  <a:pt x="1023064" y="50558"/>
                </a:moveTo>
                <a:cubicBezTo>
                  <a:pt x="1012668" y="51247"/>
                  <a:pt x="1004463" y="51247"/>
                  <a:pt x="996447" y="52499"/>
                </a:cubicBezTo>
                <a:cubicBezTo>
                  <a:pt x="947157" y="60265"/>
                  <a:pt x="901374" y="77739"/>
                  <a:pt x="859099" y="104106"/>
                </a:cubicBezTo>
                <a:cubicBezTo>
                  <a:pt x="801229" y="140244"/>
                  <a:pt x="755133" y="188469"/>
                  <a:pt x="716991" y="244523"/>
                </a:cubicBezTo>
                <a:cubicBezTo>
                  <a:pt x="659747" y="328698"/>
                  <a:pt x="622545" y="421641"/>
                  <a:pt x="596866" y="519657"/>
                </a:cubicBezTo>
                <a:cubicBezTo>
                  <a:pt x="595739" y="523979"/>
                  <a:pt x="595614" y="528551"/>
                  <a:pt x="595050" y="532998"/>
                </a:cubicBezTo>
                <a:cubicBezTo>
                  <a:pt x="627806" y="537068"/>
                  <a:pt x="1007908" y="535503"/>
                  <a:pt x="1023064" y="531244"/>
                </a:cubicBezTo>
                <a:cubicBezTo>
                  <a:pt x="1023064" y="372226"/>
                  <a:pt x="1023064" y="212958"/>
                  <a:pt x="1023064" y="50558"/>
                </a:cubicBezTo>
                <a:close/>
                <a:moveTo>
                  <a:pt x="1022814" y="1541280"/>
                </a:moveTo>
                <a:cubicBezTo>
                  <a:pt x="1005904" y="1537021"/>
                  <a:pt x="615969" y="1536332"/>
                  <a:pt x="594424" y="1540466"/>
                </a:cubicBezTo>
                <a:cubicBezTo>
                  <a:pt x="595927" y="1547042"/>
                  <a:pt x="596741" y="1553869"/>
                  <a:pt x="598933" y="1560195"/>
                </a:cubicBezTo>
                <a:cubicBezTo>
                  <a:pt x="615217" y="1607355"/>
                  <a:pt x="629935" y="1655267"/>
                  <a:pt x="648724" y="1701425"/>
                </a:cubicBezTo>
                <a:cubicBezTo>
                  <a:pt x="677284" y="1771697"/>
                  <a:pt x="716428" y="1836018"/>
                  <a:pt x="768160" y="1891884"/>
                </a:cubicBezTo>
                <a:cubicBezTo>
                  <a:pt x="833045" y="1961904"/>
                  <a:pt x="910706" y="2008814"/>
                  <a:pt x="1007031" y="2020651"/>
                </a:cubicBezTo>
                <a:cubicBezTo>
                  <a:pt x="1012041" y="2021278"/>
                  <a:pt x="1017240" y="2020714"/>
                  <a:pt x="1022814" y="2020714"/>
                </a:cubicBezTo>
                <a:cubicBezTo>
                  <a:pt x="1022814" y="1859629"/>
                  <a:pt x="1022814" y="1700298"/>
                  <a:pt x="1022814" y="1541280"/>
                </a:cubicBezTo>
                <a:close/>
                <a:moveTo>
                  <a:pt x="1502122" y="533687"/>
                </a:moveTo>
                <a:cubicBezTo>
                  <a:pt x="1500745" y="526296"/>
                  <a:pt x="1500369" y="520847"/>
                  <a:pt x="1498678" y="515900"/>
                </a:cubicBezTo>
                <a:cubicBezTo>
                  <a:pt x="1482832" y="469303"/>
                  <a:pt x="1468866" y="421954"/>
                  <a:pt x="1450390" y="376422"/>
                </a:cubicBezTo>
                <a:cubicBezTo>
                  <a:pt x="1419576" y="300389"/>
                  <a:pt x="1377739" y="230745"/>
                  <a:pt x="1320119" y="171434"/>
                </a:cubicBezTo>
                <a:cubicBezTo>
                  <a:pt x="1266508" y="116194"/>
                  <a:pt x="1203940" y="76048"/>
                  <a:pt x="1128283" y="58324"/>
                </a:cubicBezTo>
                <a:cubicBezTo>
                  <a:pt x="1111248" y="54315"/>
                  <a:pt x="1094087" y="49430"/>
                  <a:pt x="1076488" y="52061"/>
                </a:cubicBezTo>
                <a:cubicBezTo>
                  <a:pt x="1072229" y="74044"/>
                  <a:pt x="1072793" y="516526"/>
                  <a:pt x="1077052" y="533749"/>
                </a:cubicBezTo>
                <a:cubicBezTo>
                  <a:pt x="1217656" y="533687"/>
                  <a:pt x="1358386" y="533687"/>
                  <a:pt x="1502122" y="533687"/>
                </a:cubicBezTo>
                <a:close/>
                <a:moveTo>
                  <a:pt x="1076300" y="1538838"/>
                </a:moveTo>
                <a:cubicBezTo>
                  <a:pt x="1071728" y="1566458"/>
                  <a:pt x="1072918" y="2005620"/>
                  <a:pt x="1077427" y="2020651"/>
                </a:cubicBezTo>
                <a:cubicBezTo>
                  <a:pt x="1101478" y="2020964"/>
                  <a:pt x="1124713" y="2015453"/>
                  <a:pt x="1147573" y="2008564"/>
                </a:cubicBezTo>
                <a:cubicBezTo>
                  <a:pt x="1231748" y="1983136"/>
                  <a:pt x="1298011" y="1932030"/>
                  <a:pt x="1352311" y="1864264"/>
                </a:cubicBezTo>
                <a:cubicBezTo>
                  <a:pt x="1426528" y="1771759"/>
                  <a:pt x="1469555" y="1664348"/>
                  <a:pt x="1500494" y="1551364"/>
                </a:cubicBezTo>
                <a:cubicBezTo>
                  <a:pt x="1501496" y="1547794"/>
                  <a:pt x="1500619" y="1543723"/>
                  <a:pt x="1500619" y="1538900"/>
                </a:cubicBezTo>
                <a:cubicBezTo>
                  <a:pt x="1358762" y="1538838"/>
                  <a:pt x="1218032" y="1538838"/>
                  <a:pt x="1076300" y="1538838"/>
                </a:cubicBezTo>
                <a:close/>
                <a:moveTo>
                  <a:pt x="188768" y="1539088"/>
                </a:moveTo>
                <a:cubicBezTo>
                  <a:pt x="258413" y="1655956"/>
                  <a:pt x="345594" y="1751279"/>
                  <a:pt x="451377" y="1829441"/>
                </a:cubicBezTo>
                <a:cubicBezTo>
                  <a:pt x="557284" y="1907666"/>
                  <a:pt x="674214" y="1962656"/>
                  <a:pt x="802794" y="1992530"/>
                </a:cubicBezTo>
                <a:cubicBezTo>
                  <a:pt x="800039" y="1988084"/>
                  <a:pt x="796531" y="1984952"/>
                  <a:pt x="792836" y="1982071"/>
                </a:cubicBezTo>
                <a:cubicBezTo>
                  <a:pt x="762461" y="1958334"/>
                  <a:pt x="735467" y="1931278"/>
                  <a:pt x="711041" y="1901529"/>
                </a:cubicBezTo>
                <a:cubicBezTo>
                  <a:pt x="644340" y="1820423"/>
                  <a:pt x="600624" y="1727354"/>
                  <a:pt x="568307" y="1628336"/>
                </a:cubicBezTo>
                <a:cubicBezTo>
                  <a:pt x="558787" y="1599150"/>
                  <a:pt x="550583" y="1569589"/>
                  <a:pt x="541439" y="1539151"/>
                </a:cubicBezTo>
                <a:cubicBezTo>
                  <a:pt x="425072" y="1539088"/>
                  <a:pt x="309018" y="1539088"/>
                  <a:pt x="188768" y="1539088"/>
                </a:cubicBezTo>
                <a:close/>
                <a:moveTo>
                  <a:pt x="1885356" y="534188"/>
                </a:moveTo>
                <a:cubicBezTo>
                  <a:pt x="1746818" y="309972"/>
                  <a:pt x="1555358" y="162415"/>
                  <a:pt x="1306090" y="87447"/>
                </a:cubicBezTo>
                <a:cubicBezTo>
                  <a:pt x="1306340" y="90265"/>
                  <a:pt x="1306153" y="91017"/>
                  <a:pt x="1306466" y="91330"/>
                </a:cubicBezTo>
                <a:cubicBezTo>
                  <a:pt x="1308846" y="93772"/>
                  <a:pt x="1311163" y="96215"/>
                  <a:pt x="1313793" y="98407"/>
                </a:cubicBezTo>
                <a:cubicBezTo>
                  <a:pt x="1363334" y="139430"/>
                  <a:pt x="1403417" y="188532"/>
                  <a:pt x="1437300" y="243020"/>
                </a:cubicBezTo>
                <a:cubicBezTo>
                  <a:pt x="1488281" y="325128"/>
                  <a:pt x="1521976" y="414501"/>
                  <a:pt x="1547655" y="507257"/>
                </a:cubicBezTo>
                <a:cubicBezTo>
                  <a:pt x="1550160" y="516275"/>
                  <a:pt x="1553103" y="525231"/>
                  <a:pt x="1555859" y="534250"/>
                </a:cubicBezTo>
                <a:cubicBezTo>
                  <a:pt x="1664898" y="534188"/>
                  <a:pt x="1772309" y="534188"/>
                  <a:pt x="1885356" y="534188"/>
                </a:cubicBezTo>
                <a:close/>
              </a:path>
            </a:pathLst>
          </a:custGeom>
          <a:solidFill>
            <a:schemeClr val="bg1"/>
          </a:solidFill>
          <a:ln w="6258" cap="flat">
            <a:noFill/>
            <a:prstDash val="solid"/>
            <a:miter/>
          </a:ln>
        </p:spPr>
        <p:txBody>
          <a:bodyPr rtlCol="0" anchor="ctr"/>
          <a:lstStyle/>
          <a:p>
            <a:endParaRPr lang="zh-CN" altLang="en-US"/>
          </a:p>
        </p:txBody>
      </p:sp>
      <p:cxnSp>
        <p:nvCxnSpPr>
          <p:cNvPr id="15" name="直接连接符 14"/>
          <p:cNvCxnSpPr/>
          <p:nvPr/>
        </p:nvCxnSpPr>
        <p:spPr>
          <a:xfrm>
            <a:off x="3441700" y="1520825"/>
            <a:ext cx="0" cy="4724400"/>
          </a:xfrm>
          <a:prstGeom prst="line">
            <a:avLst/>
          </a:prstGeom>
          <a:ln>
            <a:solidFill>
              <a:schemeClr val="tx1">
                <a:lumMod val="75000"/>
                <a:lumOff val="2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307116" y="1772357"/>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1</a:t>
            </a:r>
            <a:endParaRPr lang="zh-CN" altLang="en-US" sz="1050" dirty="0">
              <a:latin typeface="汉仪雅酷黑 45W" panose="020B0404020202020204" pitchFamily="34" charset="-122"/>
              <a:ea typeface="汉仪雅酷黑 45W" panose="020B0404020202020204" pitchFamily="34" charset="-122"/>
            </a:endParaRPr>
          </a:p>
        </p:txBody>
      </p:sp>
      <p:sp>
        <p:nvSpPr>
          <p:cNvPr id="38" name="矩形 37"/>
          <p:cNvSpPr/>
          <p:nvPr>
            <p:custDataLst>
              <p:tags r:id="rId1"/>
            </p:custDataLst>
          </p:nvPr>
        </p:nvSpPr>
        <p:spPr>
          <a:xfrm>
            <a:off x="3723568" y="1670757"/>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岗位属性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9" name="文本框 38"/>
          <p:cNvSpPr txBox="1"/>
          <p:nvPr/>
        </p:nvSpPr>
        <p:spPr>
          <a:xfrm>
            <a:off x="3736903" y="2011438"/>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Job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34" name="椭圆 33"/>
          <p:cNvSpPr/>
          <p:nvPr/>
        </p:nvSpPr>
        <p:spPr>
          <a:xfrm>
            <a:off x="3307116" y="2729420"/>
            <a:ext cx="269168" cy="269168"/>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2</a:t>
            </a:r>
            <a:endParaRPr lang="zh-CN" altLang="en-US" sz="1050" dirty="0">
              <a:latin typeface="汉仪雅酷黑 45W" panose="020B0404020202020204" pitchFamily="34" charset="-122"/>
              <a:ea typeface="汉仪雅酷黑 45W" panose="020B0404020202020204" pitchFamily="34" charset="-122"/>
            </a:endParaRPr>
          </a:p>
        </p:txBody>
      </p:sp>
      <p:sp>
        <p:nvSpPr>
          <p:cNvPr id="35" name="矩形 34"/>
          <p:cNvSpPr/>
          <p:nvPr>
            <p:custDataLst>
              <p:tags r:id="rId2"/>
            </p:custDataLst>
          </p:nvPr>
        </p:nvSpPr>
        <p:spPr>
          <a:xfrm>
            <a:off x="3723568" y="2627820"/>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课程属性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6" name="文本框 35"/>
          <p:cNvSpPr txBox="1"/>
          <p:nvPr/>
        </p:nvSpPr>
        <p:spPr>
          <a:xfrm>
            <a:off x="3736903" y="2968501"/>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Course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31" name="椭圆 30"/>
          <p:cNvSpPr/>
          <p:nvPr/>
        </p:nvSpPr>
        <p:spPr>
          <a:xfrm>
            <a:off x="3307116" y="4643546"/>
            <a:ext cx="269168" cy="269168"/>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4</a:t>
            </a:r>
            <a:endParaRPr lang="zh-CN" altLang="en-US" sz="1050" dirty="0">
              <a:latin typeface="汉仪雅酷黑 45W" panose="020B0404020202020204" pitchFamily="34" charset="-122"/>
              <a:ea typeface="汉仪雅酷黑 45W" panose="020B0404020202020204" pitchFamily="34" charset="-122"/>
            </a:endParaRPr>
          </a:p>
        </p:txBody>
      </p:sp>
      <p:sp>
        <p:nvSpPr>
          <p:cNvPr id="32" name="矩形 31"/>
          <p:cNvSpPr/>
          <p:nvPr>
            <p:custDataLst>
              <p:tags r:id="rId3"/>
            </p:custDataLst>
          </p:nvPr>
        </p:nvSpPr>
        <p:spPr>
          <a:xfrm>
            <a:off x="3723568" y="4541946"/>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职业考试</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3" name="文本框 32"/>
          <p:cNvSpPr txBox="1"/>
          <p:nvPr/>
        </p:nvSpPr>
        <p:spPr>
          <a:xfrm>
            <a:off x="3736903" y="4882627"/>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Vocational Examination</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28" name="椭圆 27"/>
          <p:cNvSpPr/>
          <p:nvPr/>
        </p:nvSpPr>
        <p:spPr>
          <a:xfrm>
            <a:off x="3307116" y="5600608"/>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5</a:t>
            </a:r>
            <a:endParaRPr lang="zh-CN" altLang="en-US" sz="1050" dirty="0">
              <a:latin typeface="汉仪雅酷黑 45W" panose="020B0404020202020204" pitchFamily="34" charset="-122"/>
              <a:ea typeface="汉仪雅酷黑 45W" panose="020B0404020202020204" pitchFamily="34" charset="-122"/>
            </a:endParaRPr>
          </a:p>
        </p:txBody>
      </p:sp>
      <p:sp>
        <p:nvSpPr>
          <p:cNvPr id="29" name="矩形 28"/>
          <p:cNvSpPr/>
          <p:nvPr>
            <p:custDataLst>
              <p:tags r:id="rId4"/>
            </p:custDataLst>
          </p:nvPr>
        </p:nvSpPr>
        <p:spPr>
          <a:xfrm>
            <a:off x="3723568" y="5499008"/>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实训任务</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0" name="文本框 29"/>
          <p:cNvSpPr txBox="1"/>
          <p:nvPr/>
        </p:nvSpPr>
        <p:spPr>
          <a:xfrm>
            <a:off x="3736903" y="5839689"/>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Simulation Tasks </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25" name="椭圆 24"/>
          <p:cNvSpPr/>
          <p:nvPr/>
        </p:nvSpPr>
        <p:spPr>
          <a:xfrm>
            <a:off x="3307116" y="3686483"/>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3</a:t>
            </a:r>
            <a:endParaRPr lang="zh-CN" altLang="en-US" sz="1050" dirty="0">
              <a:latin typeface="汉仪雅酷黑 45W" panose="020B0404020202020204" pitchFamily="34" charset="-122"/>
              <a:ea typeface="汉仪雅酷黑 45W" panose="020B0404020202020204" pitchFamily="34" charset="-122"/>
            </a:endParaRPr>
          </a:p>
        </p:txBody>
      </p:sp>
      <p:sp>
        <p:nvSpPr>
          <p:cNvPr id="26" name="矩形 25"/>
          <p:cNvSpPr/>
          <p:nvPr>
            <p:custDataLst>
              <p:tags r:id="rId5"/>
            </p:custDataLst>
          </p:nvPr>
        </p:nvSpPr>
        <p:spPr>
          <a:xfrm>
            <a:off x="3723568" y="3584883"/>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赛项属性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27" name="文本框 26"/>
          <p:cNvSpPr txBox="1"/>
          <p:nvPr/>
        </p:nvSpPr>
        <p:spPr>
          <a:xfrm>
            <a:off x="3736903" y="3925564"/>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Event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cxnSp>
        <p:nvCxnSpPr>
          <p:cNvPr id="21" name="直接连接符 20"/>
          <p:cNvCxnSpPr/>
          <p:nvPr/>
        </p:nvCxnSpPr>
        <p:spPr>
          <a:xfrm>
            <a:off x="6022583" y="2404063"/>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022583" y="3381963"/>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6022583" y="4301278"/>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022583" y="5257331"/>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5849620" y="1678940"/>
            <a:ext cx="4968875" cy="36830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本任务可以培养跨境电商运营专员岗位的跨境电子商务平台使用能力。</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1" name="矩形 40"/>
          <p:cNvSpPr/>
          <p:nvPr/>
        </p:nvSpPr>
        <p:spPr>
          <a:xfrm>
            <a:off x="5849620" y="2556510"/>
            <a:ext cx="5842635" cy="64516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本任务适用于《跨境电子商务（730702）》专业—《跨境店铺运维》课程。</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sym typeface="+mn-ea"/>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本任务适用于《电子商务（530701）》专业—《网店运营》课程。</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2" name="矩形 41"/>
          <p:cNvSpPr/>
          <p:nvPr/>
        </p:nvSpPr>
        <p:spPr>
          <a:xfrm>
            <a:off x="5849620" y="3375660"/>
            <a:ext cx="5439410" cy="92202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本任务有助于《全国职业院校技能大赛-GZ104跨境电子商务赛项》</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  </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模块一：跨境电子商务数据化选品与发布</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 </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 </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任务2：跨境电子商务视觉营销设计—（1）店铺 LOGO、店招设计。</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3" name="矩形 42"/>
          <p:cNvSpPr/>
          <p:nvPr/>
        </p:nvSpPr>
        <p:spPr>
          <a:xfrm>
            <a:off x="5849620" y="4553616"/>
            <a:ext cx="4651063" cy="36830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本任务有助于《电子商务师五级》职业考试的学习。</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4" name="矩形 43"/>
          <p:cNvSpPr/>
          <p:nvPr/>
        </p:nvSpPr>
        <p:spPr>
          <a:xfrm>
            <a:off x="5849620" y="5400430"/>
            <a:ext cx="4651063" cy="36830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本任务属于实训任务，学习结束后将进行实操训练。</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2" name="矩形 1"/>
          <p:cNvSpPr/>
          <p:nvPr/>
        </p:nvSpPr>
        <p:spPr>
          <a:xfrm>
            <a:off x="1296035" y="4114165"/>
            <a:ext cx="1663065" cy="460375"/>
          </a:xfrm>
          <a:prstGeom prst="rect">
            <a:avLst/>
          </a:prstGeom>
        </p:spPr>
        <p:txBody>
          <a:bodyPr wrap="square">
            <a:spAutoFit/>
          </a:bodyPr>
          <a:p>
            <a:pPr algn="ctr"/>
            <a:r>
              <a:rPr lang="zh-CN" altLang="en-US"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任务属性</a:t>
            </a:r>
            <a:endParaRPr lang="zh-CN" altLang="en-US"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grpSp>
        <p:nvGrpSpPr>
          <p:cNvPr id="18" name="组合 17"/>
          <p:cNvGrpSpPr/>
          <p:nvPr/>
        </p:nvGrpSpPr>
        <p:grpSpPr>
          <a:xfrm>
            <a:off x="385762" y="326231"/>
            <a:ext cx="542926" cy="366713"/>
            <a:chOff x="380999" y="380999"/>
            <a:chExt cx="542926" cy="366713"/>
          </a:xfrm>
        </p:grpSpPr>
        <p:sp>
          <p:nvSpPr>
            <p:cNvPr id="19" name="矩形: 圆角 3"/>
            <p:cNvSpPr/>
            <p:nvPr>
              <p:custDataLst>
                <p:tags r:id="rId6"/>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20" name="矩形: 圆角 4"/>
            <p:cNvSpPr/>
            <p:nvPr>
              <p:custDataLst>
                <p:tags r:id="rId7"/>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5" name="矩形: 圆角 5"/>
            <p:cNvSpPr/>
            <p:nvPr>
              <p:custDataLst>
                <p:tags r:id="rId8"/>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形状 15"/>
          <p:cNvSpPr/>
          <p:nvPr/>
        </p:nvSpPr>
        <p:spPr>
          <a:xfrm>
            <a:off x="0" y="92395"/>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17" name="任意多边形: 形状 16"/>
          <p:cNvSpPr/>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24" name="文本框 23"/>
          <p:cNvSpPr txBox="1"/>
          <p:nvPr/>
        </p:nvSpPr>
        <p:spPr>
          <a:xfrm>
            <a:off x="3324909" y="637654"/>
            <a:ext cx="5346028" cy="1106805"/>
          </a:xfrm>
          <a:prstGeom prst="rect">
            <a:avLst/>
          </a:prstGeom>
          <a:noFill/>
        </p:spPr>
        <p:txBody>
          <a:bodyPr wrap="square" rtlCol="0">
            <a:spAutoFit/>
          </a:bodyPr>
          <a:lstStyle/>
          <a:p>
            <a:pPr algn="ctr"/>
            <a:r>
              <a:rPr lang="zh-CN" altLang="en-US" sz="6600" b="1" dirty="0">
                <a:solidFill>
                  <a:schemeClr val="bg1"/>
                </a:solidFill>
                <a:latin typeface="+mn-ea"/>
              </a:rPr>
              <a:t>任务</a:t>
            </a:r>
            <a:r>
              <a:rPr lang="zh-CN" altLang="en-US" sz="6600" b="1" dirty="0">
                <a:solidFill>
                  <a:schemeClr val="bg1"/>
                </a:solidFill>
                <a:latin typeface="+mn-ea"/>
              </a:rPr>
              <a:t>实施</a:t>
            </a:r>
            <a:endParaRPr lang="zh-CN" altLang="en-US" sz="6600" b="1" dirty="0">
              <a:solidFill>
                <a:schemeClr val="bg1"/>
              </a:solidFill>
              <a:latin typeface="+mn-ea"/>
            </a:endParaRPr>
          </a:p>
        </p:txBody>
      </p:sp>
      <p:sp>
        <p:nvSpPr>
          <p:cNvPr id="31" name="矩形: 圆角 30"/>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31"/>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sp>
        <p:nvSpPr>
          <p:cNvPr id="33" name="任意多边形: 形状 32"/>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4" name="任意多边形: 形状 3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21" name="矩形: 圆角 18"/>
          <p:cNvSpPr/>
          <p:nvPr>
            <p:custDataLst>
              <p:tags r:id="rId1"/>
            </p:custDataLst>
          </p:nvPr>
        </p:nvSpPr>
        <p:spPr>
          <a:xfrm>
            <a:off x="4738370"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矩形: 圆角 19"/>
          <p:cNvSpPr/>
          <p:nvPr>
            <p:custDataLst>
              <p:tags r:id="rId2"/>
            </p:custDataLst>
          </p:nvPr>
        </p:nvSpPr>
        <p:spPr>
          <a:xfrm>
            <a:off x="7412355"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custDataLst>
              <p:tags r:id="rId3"/>
            </p:custDataLst>
          </p:nvPr>
        </p:nvSpPr>
        <p:spPr>
          <a:xfrm>
            <a:off x="5590709" y="2366149"/>
            <a:ext cx="857839" cy="706755"/>
          </a:xfrm>
          <a:prstGeom prst="rect">
            <a:avLst/>
          </a:prstGeom>
          <a:noFill/>
        </p:spPr>
        <p:txBody>
          <a:bodyPr wrap="square" rtlCol="0">
            <a:spAutoFit/>
          </a:bodyPr>
          <a:p>
            <a:pPr algn="ctr"/>
            <a:r>
              <a:rPr lang="en-US" altLang="zh-CN" sz="4000" b="1" spc="-150" dirty="0">
                <a:solidFill>
                  <a:srgbClr val="FD8C08"/>
                </a:solidFill>
              </a:rPr>
              <a:t>02</a:t>
            </a:r>
            <a:endParaRPr lang="en-US" altLang="zh-CN" sz="4000" b="1" spc="-150" dirty="0">
              <a:solidFill>
                <a:srgbClr val="FD8C08"/>
              </a:solidFill>
            </a:endParaRPr>
          </a:p>
        </p:txBody>
      </p:sp>
      <p:sp>
        <p:nvSpPr>
          <p:cNvPr id="25" name="文本框 24"/>
          <p:cNvSpPr txBox="1"/>
          <p:nvPr>
            <p:custDataLst>
              <p:tags r:id="rId4"/>
            </p:custDataLst>
          </p:nvPr>
        </p:nvSpPr>
        <p:spPr>
          <a:xfrm>
            <a:off x="8264530" y="2366149"/>
            <a:ext cx="857839" cy="706755"/>
          </a:xfrm>
          <a:prstGeom prst="rect">
            <a:avLst/>
          </a:prstGeom>
          <a:noFill/>
          <a:effectLst/>
        </p:spPr>
        <p:txBody>
          <a:bodyPr wrap="square" rtlCol="0">
            <a:spAutoFit/>
          </a:bodyPr>
          <a:p>
            <a:pPr algn="ctr"/>
            <a:r>
              <a:rPr lang="en-US" altLang="zh-CN" sz="4000" b="1" spc="-150" dirty="0">
                <a:solidFill>
                  <a:srgbClr val="FD8C08"/>
                </a:solidFill>
              </a:rPr>
              <a:t>03</a:t>
            </a:r>
            <a:endParaRPr lang="en-US" altLang="zh-CN" sz="4000" b="1" spc="-150" dirty="0">
              <a:solidFill>
                <a:srgbClr val="FD8C08"/>
              </a:solidFill>
            </a:endParaRPr>
          </a:p>
        </p:txBody>
      </p:sp>
      <p:sp>
        <p:nvSpPr>
          <p:cNvPr id="26" name="文本框 25"/>
          <p:cNvSpPr txBox="1"/>
          <p:nvPr>
            <p:custDataLst>
              <p:tags r:id="rId5"/>
            </p:custDataLst>
          </p:nvPr>
        </p:nvSpPr>
        <p:spPr>
          <a:xfrm>
            <a:off x="5086909" y="3161283"/>
            <a:ext cx="1865437" cy="1014730"/>
          </a:xfrm>
          <a:prstGeom prst="rect">
            <a:avLst/>
          </a:prstGeom>
          <a:noFill/>
        </p:spPr>
        <p:txBody>
          <a:bodyPr wrap="square" rtlCol="0">
            <a:spAutoFit/>
          </a:bodyPr>
          <a:p>
            <a:pPr algn="ctr"/>
            <a:r>
              <a:rPr lang="zh-CN" altLang="en-US" sz="3000" dirty="0"/>
              <a:t>商店</a:t>
            </a:r>
            <a:endParaRPr lang="zh-CN" altLang="en-US" sz="3000" dirty="0"/>
          </a:p>
          <a:p>
            <a:pPr algn="ctr"/>
            <a:r>
              <a:rPr lang="zh-CN" altLang="en-US" sz="3000" dirty="0"/>
              <a:t>名称</a:t>
            </a:r>
            <a:endParaRPr lang="zh-CN" altLang="en-US" sz="3000" dirty="0"/>
          </a:p>
        </p:txBody>
      </p:sp>
      <p:sp>
        <p:nvSpPr>
          <p:cNvPr id="27" name="文本框 26"/>
          <p:cNvSpPr txBox="1"/>
          <p:nvPr>
            <p:custDataLst>
              <p:tags r:id="rId6"/>
            </p:custDataLst>
          </p:nvPr>
        </p:nvSpPr>
        <p:spPr>
          <a:xfrm>
            <a:off x="7762560" y="3161283"/>
            <a:ext cx="1865437" cy="1014730"/>
          </a:xfrm>
          <a:prstGeom prst="rect">
            <a:avLst/>
          </a:prstGeom>
          <a:noFill/>
          <a:effectLst/>
        </p:spPr>
        <p:txBody>
          <a:bodyPr wrap="square" rtlCol="0">
            <a:spAutoFit/>
          </a:bodyPr>
          <a:p>
            <a:pPr algn="ctr"/>
            <a:r>
              <a:rPr lang="zh-CN" altLang="en-US" sz="3000" dirty="0">
                <a:solidFill>
                  <a:schemeClr val="tx1">
                    <a:lumMod val="100000"/>
                  </a:schemeClr>
                </a:solidFill>
              </a:rPr>
              <a:t>商店</a:t>
            </a:r>
            <a:endParaRPr lang="zh-CN" altLang="en-US" sz="3000" dirty="0">
              <a:solidFill>
                <a:schemeClr val="tx1">
                  <a:lumMod val="100000"/>
                </a:schemeClr>
              </a:solidFill>
            </a:endParaRPr>
          </a:p>
          <a:p>
            <a:pPr algn="ctr"/>
            <a:r>
              <a:rPr lang="zh-CN" altLang="en-US" sz="3000" dirty="0">
                <a:solidFill>
                  <a:schemeClr val="tx1">
                    <a:lumMod val="100000"/>
                  </a:schemeClr>
                </a:solidFill>
              </a:rPr>
              <a:t>头像</a:t>
            </a:r>
            <a:endParaRPr lang="zh-CN" altLang="en-US" sz="3000" dirty="0">
              <a:solidFill>
                <a:schemeClr val="tx1">
                  <a:lumMod val="100000"/>
                </a:schemeClr>
              </a:solidFill>
            </a:endParaRPr>
          </a:p>
        </p:txBody>
      </p:sp>
      <p:sp>
        <p:nvSpPr>
          <p:cNvPr id="28" name="矩形: 圆角 18"/>
          <p:cNvSpPr/>
          <p:nvPr>
            <p:custDataLst>
              <p:tags r:id="rId7"/>
            </p:custDataLst>
          </p:nvPr>
        </p:nvSpPr>
        <p:spPr>
          <a:xfrm>
            <a:off x="2064385"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custDataLst>
              <p:tags r:id="rId8"/>
            </p:custDataLst>
          </p:nvPr>
        </p:nvGrpSpPr>
        <p:grpSpPr>
          <a:xfrm>
            <a:off x="2722577" y="6115872"/>
            <a:ext cx="1351540" cy="104990"/>
            <a:chOff x="-2077497" y="2055193"/>
            <a:chExt cx="1351540" cy="104990"/>
          </a:xfrm>
        </p:grpSpPr>
        <p:sp>
          <p:nvSpPr>
            <p:cNvPr id="30" name="平行四边形 29"/>
            <p:cNvSpPr/>
            <p:nvPr>
              <p:custDataLst>
                <p:tags r:id="rId9"/>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36" name="平行四边形 35"/>
            <p:cNvSpPr/>
            <p:nvPr>
              <p:custDataLst>
                <p:tags r:id="rId10"/>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38" name="平行四边形 37"/>
            <p:cNvSpPr/>
            <p:nvPr>
              <p:custDataLst>
                <p:tags r:id="rId11"/>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39" name="平行四边形 38"/>
            <p:cNvSpPr/>
            <p:nvPr>
              <p:custDataLst>
                <p:tags r:id="rId12"/>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41" name="矩形 40"/>
          <p:cNvSpPr/>
          <p:nvPr>
            <p:custDataLst>
              <p:tags r:id="rId13"/>
            </p:custDataLst>
          </p:nvPr>
        </p:nvSpPr>
        <p:spPr>
          <a:xfrm>
            <a:off x="5295444" y="4284405"/>
            <a:ext cx="1567815" cy="229870"/>
          </a:xfrm>
          <a:prstGeom prst="rect">
            <a:avLst/>
          </a:prstGeom>
        </p:spPr>
        <p:txBody>
          <a:bodyPr wrap="none">
            <a:spAutoFit/>
          </a:bodyPr>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sym typeface="+mn-ea"/>
              </a:rPr>
              <a:t>S</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sym typeface="+mn-ea"/>
              </a:rPr>
              <a:t>tore</a:t>
            </a: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sym typeface="+mn-ea"/>
              </a:rPr>
              <a:t> </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nam</a:t>
            </a: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e</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
        <p:nvSpPr>
          <p:cNvPr id="43" name="矩形 42"/>
          <p:cNvSpPr/>
          <p:nvPr>
            <p:custDataLst>
              <p:tags r:id="rId14"/>
            </p:custDataLst>
          </p:nvPr>
        </p:nvSpPr>
        <p:spPr>
          <a:xfrm>
            <a:off x="7860061" y="4284405"/>
            <a:ext cx="1751965" cy="229870"/>
          </a:xfrm>
          <a:prstGeom prst="rect">
            <a:avLst/>
          </a:prstGeom>
          <a:effectLst/>
        </p:spPr>
        <p:txBody>
          <a:bodyPr wrap="none">
            <a:spAutoFit/>
          </a:bodyPr>
          <a:p>
            <a:pPr algn="ctr"/>
            <a:r>
              <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Store avatar</a:t>
            </a:r>
            <a:endPar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grpSp>
        <p:nvGrpSpPr>
          <p:cNvPr id="48" name="组合 47"/>
          <p:cNvGrpSpPr/>
          <p:nvPr>
            <p:custDataLst>
              <p:tags r:id="rId15"/>
            </p:custDataLst>
          </p:nvPr>
        </p:nvGrpSpPr>
        <p:grpSpPr>
          <a:xfrm>
            <a:off x="5430477" y="6115872"/>
            <a:ext cx="1351280" cy="104990"/>
            <a:chOff x="-2077497" y="2055193"/>
            <a:chExt cx="1351540" cy="104990"/>
          </a:xfrm>
        </p:grpSpPr>
        <p:sp>
          <p:nvSpPr>
            <p:cNvPr id="50" name="平行四边形 49"/>
            <p:cNvSpPr/>
            <p:nvPr>
              <p:custDataLst>
                <p:tags r:id="rId16"/>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1" name="平行四边形 50"/>
            <p:cNvSpPr/>
            <p:nvPr>
              <p:custDataLst>
                <p:tags r:id="rId17"/>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2" name="平行四边形 51"/>
            <p:cNvSpPr/>
            <p:nvPr>
              <p:custDataLst>
                <p:tags r:id="rId18"/>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3" name="平行四边形 52"/>
            <p:cNvSpPr/>
            <p:nvPr>
              <p:custDataLst>
                <p:tags r:id="rId19"/>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grpSp>
        <p:nvGrpSpPr>
          <p:cNvPr id="54" name="组合 53"/>
          <p:cNvGrpSpPr/>
          <p:nvPr>
            <p:custDataLst>
              <p:tags r:id="rId20"/>
            </p:custDataLst>
          </p:nvPr>
        </p:nvGrpSpPr>
        <p:grpSpPr>
          <a:xfrm>
            <a:off x="8138117" y="6115872"/>
            <a:ext cx="1351280" cy="104990"/>
            <a:chOff x="-2077497" y="2055193"/>
            <a:chExt cx="1351540" cy="104990"/>
          </a:xfrm>
        </p:grpSpPr>
        <p:sp>
          <p:nvSpPr>
            <p:cNvPr id="55" name="平行四边形 54"/>
            <p:cNvSpPr/>
            <p:nvPr>
              <p:custDataLst>
                <p:tags r:id="rId21"/>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6" name="平行四边形 55"/>
            <p:cNvSpPr/>
            <p:nvPr>
              <p:custDataLst>
                <p:tags r:id="rId22"/>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7" name="平行四边形 56"/>
            <p:cNvSpPr/>
            <p:nvPr>
              <p:custDataLst>
                <p:tags r:id="rId23"/>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8" name="平行四边形 57"/>
            <p:cNvSpPr/>
            <p:nvPr>
              <p:custDataLst>
                <p:tags r:id="rId24"/>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66" name="文本框 65"/>
          <p:cNvSpPr txBox="1"/>
          <p:nvPr>
            <p:custDataLst>
              <p:tags r:id="rId25"/>
            </p:custDataLst>
          </p:nvPr>
        </p:nvSpPr>
        <p:spPr>
          <a:xfrm>
            <a:off x="2916724" y="2366149"/>
            <a:ext cx="857839" cy="706755"/>
          </a:xfrm>
          <a:prstGeom prst="rect">
            <a:avLst/>
          </a:prstGeom>
          <a:noFill/>
        </p:spPr>
        <p:txBody>
          <a:bodyPr wrap="square" rtlCol="0">
            <a:spAutoFit/>
          </a:bodyPr>
          <a:p>
            <a:pPr algn="ctr"/>
            <a:r>
              <a:rPr lang="en-US" altLang="zh-CN" sz="4000" b="1" spc="-150" dirty="0">
                <a:solidFill>
                  <a:srgbClr val="FD8C08"/>
                </a:solidFill>
              </a:rPr>
              <a:t>01</a:t>
            </a:r>
            <a:endParaRPr lang="en-US" altLang="zh-CN" sz="4000" b="1" spc="-150" dirty="0">
              <a:solidFill>
                <a:srgbClr val="FD8C08"/>
              </a:solidFill>
            </a:endParaRPr>
          </a:p>
        </p:txBody>
      </p:sp>
      <p:sp>
        <p:nvSpPr>
          <p:cNvPr id="68" name="文本框 67"/>
          <p:cNvSpPr txBox="1"/>
          <p:nvPr>
            <p:custDataLst>
              <p:tags r:id="rId26"/>
            </p:custDataLst>
          </p:nvPr>
        </p:nvSpPr>
        <p:spPr>
          <a:xfrm>
            <a:off x="2412924" y="3161283"/>
            <a:ext cx="1865437" cy="1014730"/>
          </a:xfrm>
          <a:prstGeom prst="rect">
            <a:avLst/>
          </a:prstGeom>
          <a:noFill/>
        </p:spPr>
        <p:txBody>
          <a:bodyPr wrap="square" rtlCol="0">
            <a:spAutoFit/>
          </a:bodyPr>
          <a:p>
            <a:pPr algn="ctr"/>
            <a:r>
              <a:rPr lang="zh-CN" altLang="en-US" sz="3000" dirty="0"/>
              <a:t>店铺</a:t>
            </a:r>
            <a:endParaRPr lang="zh-CN" altLang="en-US" sz="3000" dirty="0"/>
          </a:p>
          <a:p>
            <a:pPr algn="ctr"/>
            <a:r>
              <a:rPr lang="zh-CN" altLang="en-US" sz="3000" dirty="0"/>
              <a:t>介绍</a:t>
            </a:r>
            <a:endParaRPr lang="zh-CN" altLang="en-US" sz="3000" dirty="0"/>
          </a:p>
        </p:txBody>
      </p:sp>
      <p:sp>
        <p:nvSpPr>
          <p:cNvPr id="69" name="矩形 68"/>
          <p:cNvSpPr/>
          <p:nvPr>
            <p:custDataLst>
              <p:tags r:id="rId27"/>
            </p:custDataLst>
          </p:nvPr>
        </p:nvSpPr>
        <p:spPr>
          <a:xfrm>
            <a:off x="2587168" y="4284405"/>
            <a:ext cx="1636395" cy="368300"/>
          </a:xfrm>
          <a:prstGeom prst="rect">
            <a:avLst/>
          </a:prstGeom>
        </p:spPr>
        <p:txBody>
          <a:bodyPr wrap="none">
            <a:spAutoFit/>
          </a:bodyPr>
          <a:p>
            <a:pPr algn="ct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Shop</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Infotmation</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01</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店铺介绍</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lang="zh-CN" altLang="en-US" sz="1400" dirty="0">
                <a:solidFill>
                  <a:schemeClr val="bg1"/>
                </a:solidFill>
                <a:latin typeface="思源黑体 CN Regular" panose="020B0500000000000000" charset="-122"/>
                <a:ea typeface="思源黑体 CN Regular" panose="020B0500000000000000" charset="-122"/>
                <a:sym typeface="+mn-ea"/>
              </a:rPr>
              <a:t>Shop Infotmation</a:t>
            </a:r>
            <a:endParaRPr lang="zh-CN" altLang="en-US" sz="1400" dirty="0">
              <a:solidFill>
                <a:schemeClr val="bg1"/>
              </a:solidFill>
              <a:latin typeface="思源黑体 CN Regular" panose="020B0500000000000000" charset="-122"/>
              <a:ea typeface="思源黑体 CN Regular" panose="020B0500000000000000" charset="-122"/>
              <a:sym typeface="+mn-ea"/>
            </a:endParaRPr>
          </a:p>
        </p:txBody>
      </p:sp>
      <p:sp>
        <p:nvSpPr>
          <p:cNvPr id="24" name="TextBox 2"/>
          <p:cNvSpPr txBox="1"/>
          <p:nvPr>
            <p:custDataLst>
              <p:tags r:id="rId15"/>
            </p:custDataLst>
          </p:nvPr>
        </p:nvSpPr>
        <p:spPr>
          <a:xfrm>
            <a:off x="6322060" y="4748530"/>
            <a:ext cx="3772535" cy="1003935"/>
          </a:xfrm>
          <a:prstGeom prst="rect">
            <a:avLst/>
          </a:prstGeom>
          <a:noFill/>
        </p:spPr>
        <p:txBody>
          <a:bodyPr wrap="square" rtlCol="0">
            <a:noAutofit/>
          </a:bodyPr>
          <a:p>
            <a:pPr algn="l">
              <a:lnSpc>
                <a:spcPct val="150000"/>
              </a:lnSpc>
            </a:pPr>
            <a:r>
              <a:rPr lang="zh-CN" altLang="en-US" sz="1000" dirty="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店铺介绍是买家对店铺的第一印象。一个优质的店铺介绍可以让买家清晰地了解店铺的基本信息，如主营范围、品牌历史、开店时间和发货地点等。店铺介绍应使用当地语言，尽量使用生动的符号表情分段描述，避免文字过于拥挤，影响买家的阅读体验。</a:t>
            </a:r>
            <a:endParaRPr lang="zh-CN" altLang="en-US" sz="1000" dirty="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sp>
        <p:nvSpPr>
          <p:cNvPr id="28" name="任意多边形 27"/>
          <p:cNvSpPr/>
          <p:nvPr>
            <p:custDataLst>
              <p:tags r:id="rId16"/>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7"/>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8"/>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9"/>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20"/>
            </p:custDataLst>
          </p:nvPr>
        </p:nvPicPr>
        <p:blipFill>
          <a:blip r:embed="rId21">
            <a:alphaModFix amt="80000"/>
          </a:blip>
          <a:stretch>
            <a:fillRect/>
          </a:stretch>
        </p:blipFill>
        <p:spPr>
          <a:xfrm>
            <a:off x="10314305" y="5536565"/>
            <a:ext cx="1813560" cy="13271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8702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店铺介绍</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1【如何设置店铺介绍</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Calibri" panose="020F0502020204030204" charset="0"/>
                <a:ea typeface="思源黑体 CN Medium" panose="020B0600000000000000" charset="-122"/>
                <a:cs typeface="思源黑体 CN Medium" panose="020B0600000000000000" charset="-122"/>
              </a:rPr>
              <a:t>①</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店铺介绍包含店铺名称、店铺头像和店铺文字介绍。首先，进入【卖家中心&gt;&gt;店铺(Shop)&gt;&gt;店铺介绍(Shop Infotmation)】页面。</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3" name="图片 3" descr="截屏2023-12-11 10.21.24"/>
          <p:cNvPicPr>
            <a:picLocks noChangeAspect="1"/>
          </p:cNvPicPr>
          <p:nvPr>
            <p:custDataLst>
              <p:tags r:id="rId5"/>
            </p:custDataLst>
          </p:nvPr>
        </p:nvPicPr>
        <p:blipFill>
          <a:blip r:embed="rId6"/>
          <a:stretch>
            <a:fillRect/>
          </a:stretch>
        </p:blipFill>
        <p:spPr>
          <a:xfrm>
            <a:off x="3412490" y="3069590"/>
            <a:ext cx="4999990" cy="2366010"/>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8702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店铺介绍</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3482340"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1【如何设置店铺介绍</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Calibri" panose="020F0502020204030204" charset="0"/>
                <a:ea typeface="思源黑体 CN Medium" panose="020B0600000000000000" charset="-122"/>
                <a:cs typeface="思源黑体 CN Medium" panose="020B0600000000000000" charset="-122"/>
              </a:rPr>
              <a:t>②</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点击【店铺名称（Shop Name）】进行设置。</a:t>
            </a:r>
            <a:endPar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一个优质的商店名称可以让买家搜索时更轻易地发现商店。因此，商店名称应该反映出主营业务和商品类型。一个清楚展示出品牌/商品信息的商店名称可以帮助买家更清晰地确定经营范围。</a:t>
            </a:r>
            <a:endPar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4" name="图片 4" descr="截屏2023-12-11 10.32.53"/>
          <p:cNvPicPr>
            <a:picLocks noChangeAspect="1"/>
          </p:cNvPicPr>
          <p:nvPr>
            <p:custDataLst>
              <p:tags r:id="rId5"/>
            </p:custDataLst>
          </p:nvPr>
        </p:nvPicPr>
        <p:blipFill>
          <a:blip r:embed="rId6"/>
          <a:stretch>
            <a:fillRect/>
          </a:stretch>
        </p:blipFill>
        <p:spPr>
          <a:xfrm>
            <a:off x="3467100" y="3287078"/>
            <a:ext cx="5140960" cy="2418715"/>
          </a:xfrm>
          <a:prstGeom prst="rect">
            <a:avLst/>
          </a:prstGeom>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PP_MARK_KEY" val="f00f8721-3b26-426e-8e28-5f101f727e7d"/>
  <p:tag name="COMMONDATA" val="eyJjb3VudCI6MywiaGRpZCI6ImVhODk3Mzc3YmQ2YzJmZDJjOTgxMjdkMmJhMjhmODVhIiwidXNlckNvdW50IjozfQ=="/>
  <p:tag name="commondata" val="eyJjb3VudCI6NCwiaGRpZCI6ImE4N2Q3ZGQwYzhlYjAyYTc1Y2I5OThlMjE0OGEzNWY0IiwidXNlckNvdW50IjoxfQ=="/>
</p:tagLst>
</file>

<file path=ppt/tags/tag2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DIAGRAM_VIRTUALLY_FRAME" val="{&quot;height&quot;:331.13165354330704,&quot;left&quot;:59.9,&quot;top&quot;:158.75,&quot;width&quot;:833.4}"/>
</p:tagLst>
</file>

<file path=ppt/tags/tag29.xml><?xml version="1.0" encoding="utf-8"?>
<p:tagLst xmlns:p="http://schemas.openxmlformats.org/presentationml/2006/main">
  <p:tag name="KSO_WM_DIAGRAM_VIRTUALLY_FRAME" val="{&quot;height&quot;:331.13165354330704,&quot;left&quot;:59.9,&quot;top&quot;:158.75,&quot;width&quot;:833.4}"/>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DIAGRAM_VIRTUALLY_FRAME" val="{&quot;height&quot;:331.13165354330704,&quot;left&quot;:59.9,&quot;top&quot;:158.75,&quot;width&quot;:833.4}"/>
</p:tagLst>
</file>

<file path=ppt/tags/tag31.xml><?xml version="1.0" encoding="utf-8"?>
<p:tagLst xmlns:p="http://schemas.openxmlformats.org/presentationml/2006/main">
  <p:tag name="KSO_WM_DIAGRAM_VIRTUALLY_FRAME" val="{&quot;height&quot;:331.13165354330704,&quot;left&quot;:59.9,&quot;top&quot;:158.75,&quot;width&quot;:833.4}"/>
</p:tagLst>
</file>

<file path=ppt/tags/tag32.xml><?xml version="1.0" encoding="utf-8"?>
<p:tagLst xmlns:p="http://schemas.openxmlformats.org/presentationml/2006/main">
  <p:tag name="KSO_WM_DIAGRAM_VIRTUALLY_FRAME" val="{&quot;height&quot;:331.13165354330704,&quot;left&quot;:59.9,&quot;top&quot;:158.75,&quot;width&quot;:833.4}"/>
</p:tagLst>
</file>

<file path=ppt/tags/tag33.xml><?xml version="1.0" encoding="utf-8"?>
<p:tagLst xmlns:p="http://schemas.openxmlformats.org/presentationml/2006/main">
  <p:tag name="KSO_WM_DIAGRAM_VIRTUALLY_FRAME" val="{&quot;height&quot;:331.13165354330704,&quot;left&quot;:59.9,&quot;top&quot;:158.75,&quot;width&quot;:833.4}"/>
</p:tagLst>
</file>

<file path=ppt/tags/tag34.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35.xml><?xml version="1.0" encoding="utf-8"?>
<p:tagLst xmlns:p="http://schemas.openxmlformats.org/presentationml/2006/main">
  <p:tag name="KSO_WM_DIAGRAM_VIRTUALLY_FRAME" val="{&quot;height&quot;:331.13165354330704,&quot;left&quot;:59.9,&quot;top&quot;:158.75,&quot;width&quot;:833.4}"/>
</p:tagLst>
</file>

<file path=ppt/tags/tag36.xml><?xml version="1.0" encoding="utf-8"?>
<p:tagLst xmlns:p="http://schemas.openxmlformats.org/presentationml/2006/main">
  <p:tag name="KSO_WM_DIAGRAM_VIRTUALLY_FRAME" val="{&quot;height&quot;:331.13165354330704,&quot;left&quot;:59.9,&quot;top&quot;:158.75,&quot;width&quot;:833.4}"/>
</p:tagLst>
</file>

<file path=ppt/tags/tag37.xml><?xml version="1.0" encoding="utf-8"?>
<p:tagLst xmlns:p="http://schemas.openxmlformats.org/presentationml/2006/main">
  <p:tag name="KSO_WM_DIAGRAM_VIRTUALLY_FRAME" val="{&quot;height&quot;:331.13165354330704,&quot;left&quot;:59.9,&quot;top&quot;:158.75,&quot;width&quot;:833.4}"/>
</p:tagLst>
</file>

<file path=ppt/tags/tag38.xml><?xml version="1.0" encoding="utf-8"?>
<p:tagLst xmlns:p="http://schemas.openxmlformats.org/presentationml/2006/main">
  <p:tag name="KSO_WM_DIAGRAM_VIRTUALLY_FRAME" val="{&quot;height&quot;:331.13165354330704,&quot;left&quot;:59.9,&quot;top&quot;:158.75,&quot;width&quot;:833.4}"/>
</p:tagLst>
</file>

<file path=ppt/tags/tag39.xml><?xml version="1.0" encoding="utf-8"?>
<p:tagLst xmlns:p="http://schemas.openxmlformats.org/presentationml/2006/main">
  <p:tag name="KSO_WM_DIAGRAM_VIRTUALLY_FRAME" val="{&quot;height&quot;:331.13165354330704,&quot;left&quot;:59.9,&quot;top&quot;:158.75,&quot;width&quot;:833.4}"/>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DIAGRAM_VIRTUALLY_FRAME" val="{&quot;height&quot;:331.13165354330704,&quot;left&quot;:59.9,&quot;top&quot;:158.75,&quot;width&quot;:833.4}"/>
</p:tagLst>
</file>

<file path=ppt/tags/tag41.xml><?xml version="1.0" encoding="utf-8"?>
<p:tagLst xmlns:p="http://schemas.openxmlformats.org/presentationml/2006/main">
  <p:tag name="KSO_WM_DIAGRAM_VIRTUALLY_FRAME" val="{&quot;height&quot;:331.13165354330704,&quot;left&quot;:59.9,&quot;top&quot;:158.75,&quot;width&quot;:833.4}"/>
</p:tagLst>
</file>

<file path=ppt/tags/tag42.xml><?xml version="1.0" encoding="utf-8"?>
<p:tagLst xmlns:p="http://schemas.openxmlformats.org/presentationml/2006/main">
  <p:tag name="KSO_WM_DIAGRAM_VIRTUALLY_FRAME" val="{&quot;height&quot;:331.13165354330704,&quot;left&quot;:59.9,&quot;top&quot;:158.75,&quot;width&quot;:833.4}"/>
</p:tagLst>
</file>

<file path=ppt/tags/tag43.xml><?xml version="1.0" encoding="utf-8"?>
<p:tagLst xmlns:p="http://schemas.openxmlformats.org/presentationml/2006/main">
  <p:tag name="KSO_WM_DIAGRAM_VIRTUALLY_FRAME" val="{&quot;height&quot;:331.13165354330704,&quot;left&quot;:59.9,&quot;top&quot;:158.75,&quot;width&quot;:833.4}"/>
</p:tagLst>
</file>

<file path=ppt/tags/tag44.xml><?xml version="1.0" encoding="utf-8"?>
<p:tagLst xmlns:p="http://schemas.openxmlformats.org/presentationml/2006/main">
  <p:tag name="KSO_WM_DIAGRAM_VIRTUALLY_FRAME" val="{&quot;height&quot;:331.13165354330704,&quot;left&quot;:59.9,&quot;top&quot;:158.75,&quot;width&quot;:833.4}"/>
</p:tagLst>
</file>

<file path=ppt/tags/tag45.xml><?xml version="1.0" encoding="utf-8"?>
<p:tagLst xmlns:p="http://schemas.openxmlformats.org/presentationml/2006/main">
  <p:tag name="KSO_WM_DIAGRAM_VIRTUALLY_FRAME" val="{&quot;height&quot;:331.13165354330704,&quot;left&quot;:59.9,&quot;top&quot;:158.75,&quot;width&quot;:833.4}"/>
</p:tagLst>
</file>

<file path=ppt/tags/tag46.xml><?xml version="1.0" encoding="utf-8"?>
<p:tagLst xmlns:p="http://schemas.openxmlformats.org/presentationml/2006/main">
  <p:tag name="KSO_WM_DIAGRAM_VIRTUALLY_FRAME" val="{&quot;height&quot;:331.13165354330704,&quot;left&quot;:59.9,&quot;top&quot;:158.75,&quot;width&quot;:833.4}"/>
</p:tagLst>
</file>

<file path=ppt/tags/tag47.xml><?xml version="1.0" encoding="utf-8"?>
<p:tagLst xmlns:p="http://schemas.openxmlformats.org/presentationml/2006/main">
  <p:tag name="KSO_WM_DIAGRAM_VIRTUALLY_FRAME" val="{&quot;height&quot;:331.13165354330704,&quot;left&quot;:59.9,&quot;top&quot;:158.75,&quot;width&quot;:833.4}"/>
</p:tagLst>
</file>

<file path=ppt/tags/tag48.xml><?xml version="1.0" encoding="utf-8"?>
<p:tagLst xmlns:p="http://schemas.openxmlformats.org/presentationml/2006/main">
  <p:tag name="KSO_WM_DIAGRAM_VIRTUALLY_FRAME" val="{&quot;height&quot;:331.13165354330704,&quot;left&quot;:59.9,&quot;top&quot;:158.75,&quot;width&quot;:833.4}"/>
</p:tagLst>
</file>

<file path=ppt/tags/tag49.xml><?xml version="1.0" encoding="utf-8"?>
<p:tagLst xmlns:p="http://schemas.openxmlformats.org/presentationml/2006/main">
  <p:tag name="KSO_WM_DIAGRAM_VIRTUALLY_FRAME" val="{&quot;height&quot;:331.13165354330704,&quot;left&quot;:59.9,&quot;top&quot;:158.75,&quot;width&quot;:833.4}"/>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DIAGRAM_VIRTUALLY_FRAME" val="{&quot;height&quot;:331.13165354330704,&quot;left&quot;:59.9,&quot;top&quot;:158.75,&quot;width&quot;:833.4}"/>
</p:tagLst>
</file>

<file path=ppt/tags/tag51.xml><?xml version="1.0" encoding="utf-8"?>
<p:tagLst xmlns:p="http://schemas.openxmlformats.org/presentationml/2006/main">
  <p:tag name="KSO_WM_DIAGRAM_VIRTUALLY_FRAME" val="{&quot;height&quot;:331.13165354330704,&quot;left&quot;:59.9,&quot;top&quot;:158.75,&quot;width&quot;:833.4}"/>
</p:tagLst>
</file>

<file path=ppt/tags/tag52.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53.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54.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cpkobeo">
      <a:majorFont>
        <a:latin typeface="汉仪雅酷黑 75W"/>
        <a:ea typeface="汉仪雅酷黑 75W"/>
        <a:cs typeface=""/>
      </a:majorFont>
      <a:minorFont>
        <a:latin typeface="汉仪雅酷黑 75W"/>
        <a:ea typeface="汉仪雅酷黑 75W"/>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C34D99"/>
            </a:gs>
            <a:gs pos="100000">
              <a:srgbClr val="0B50DC"/>
            </a:gs>
          </a:gsLst>
          <a:lin ang="2700000" scaled="1"/>
          <a:tileRect/>
        </a:gradFill>
        <a:ln w="19050">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cs typeface="+mn-ea"/>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3631</Words>
  <Application>WPS 演示</Application>
  <PresentationFormat>宽屏</PresentationFormat>
  <Paragraphs>300</Paragraphs>
  <Slides>25</Slides>
  <Notes>1</Notes>
  <HiddenSlides>1</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25</vt:i4>
      </vt:variant>
    </vt:vector>
  </HeadingPairs>
  <TitlesOfParts>
    <vt:vector size="43" baseType="lpstr">
      <vt:lpstr>Arial</vt:lpstr>
      <vt:lpstr>宋体</vt:lpstr>
      <vt:lpstr>Wingdings</vt:lpstr>
      <vt:lpstr>汉仪雅酷黑 45W</vt:lpstr>
      <vt:lpstr>思源黑体 CN Medium</vt:lpstr>
      <vt:lpstr>思源黑体 CN Bold</vt:lpstr>
      <vt:lpstr>思源黑体 CN Regular</vt:lpstr>
      <vt:lpstr>思源黑体 CN Normal</vt:lpstr>
      <vt:lpstr>思源宋体 CN Heavy</vt:lpstr>
      <vt:lpstr>Calibri</vt:lpstr>
      <vt:lpstr>汉仪雅酷黑 75W</vt:lpstr>
      <vt:lpstr>黑体</vt:lpstr>
      <vt:lpstr>微软雅黑</vt:lpstr>
      <vt:lpstr>Arial Unicode MS</vt:lpstr>
      <vt:lpstr>等线</vt:lpstr>
      <vt:lpstr>思源宋体 CN ExtraLight</vt:lpstr>
      <vt:lpstr>思源宋体 CN Medium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WPS_1697081618</cp:lastModifiedBy>
  <cp:revision>225</cp:revision>
  <dcterms:created xsi:type="dcterms:W3CDTF">2024-03-21T07:59:00Z</dcterms:created>
  <dcterms:modified xsi:type="dcterms:W3CDTF">2024-03-25T05:34:24Z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2052-12.1.0.16364</vt:lpwstr>
  </property>
  <property fmtid="{D5CDD505-2E9C-101B-9397-08002B2CF9AE}" pid="3" name="KSOTemplateUUID">
    <vt:lpwstr>v1.0_mb_1I1ZMkAm0fRRIb3ZDtMrYw==</vt:lpwstr>
  </property>
  <property fmtid="{D5CDD505-2E9C-101B-9397-08002B2CF9AE}" pid="4" name="ICV">
    <vt:lpwstr>90E0E9397118EC023581EE653B397271_43</vt:lpwstr>
  </property>
</Properties>
</file>

<file path=docProps/thumbnail.jpeg>
</file>